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10400" cy="923607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Rock Salt" panose="020B0604020202020204" charset="0"/>
      <p:regular r:id="rId22"/>
    </p:embeddedFont>
    <p:embeddedFont>
      <p:font typeface="Acm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2A6E054-DFDB-4DF2-9FDD-3B7F3E7F3948}">
  <a:tblStyle styleId="{D2A6E054-DFDB-4DF2-9FDD-3B7F3E7F394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20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95387" y="692150"/>
            <a:ext cx="4619625" cy="3463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39" y="4387135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772667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772667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lIns="92825" tIns="46400" rIns="92825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42263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01039" y="4387135"/>
            <a:ext cx="56082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970937" y="8772667"/>
            <a:ext cx="3037800" cy="461700"/>
          </a:xfrm>
          <a:prstGeom prst="rect">
            <a:avLst/>
          </a:prstGeom>
        </p:spPr>
        <p:txBody>
          <a:bodyPr lIns="92825" tIns="46400" rIns="92825" bIns="464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01039" y="4387135"/>
            <a:ext cx="56082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400"/>
              <a:t>Teacher Notes for Boxes/Combinations.</a:t>
            </a:r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01039" y="4387135"/>
            <a:ext cx="56082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970937" y="8772667"/>
            <a:ext cx="3037800" cy="461700"/>
          </a:xfrm>
          <a:prstGeom prst="rect">
            <a:avLst/>
          </a:prstGeom>
        </p:spPr>
        <p:txBody>
          <a:bodyPr lIns="92825" tIns="46400" rIns="92825" bIns="464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01039" y="4387135"/>
            <a:ext cx="56082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970937" y="8772667"/>
            <a:ext cx="3037800" cy="461700"/>
          </a:xfrm>
          <a:prstGeom prst="rect">
            <a:avLst/>
          </a:prstGeom>
        </p:spPr>
        <p:txBody>
          <a:bodyPr lIns="92825" tIns="46400" rIns="92825" bIns="464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039" y="4387135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970937" y="8772667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lIns="92825" tIns="46400" rIns="92825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039" y="4387135"/>
            <a:ext cx="5608200" cy="41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970937" y="8772667"/>
            <a:ext cx="3037800" cy="461700"/>
          </a:xfrm>
          <a:prstGeom prst="rect">
            <a:avLst/>
          </a:prstGeom>
        </p:spPr>
        <p:txBody>
          <a:bodyPr lIns="92825" tIns="46400" rIns="92825" bIns="464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039" y="4387135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lIns="92825" tIns="46400" rIns="92825" bIns="464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Cut apart into 4 quadrants.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937" y="8772667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lIns="92825" tIns="46400" rIns="92825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01039" y="4387135"/>
            <a:ext cx="560831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Cut apart into 4 quadrants.</a:t>
            </a:r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1039" y="4387135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lIns="92825" tIns="46400" rIns="92825" bIns="464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Cut apart into 4 quadrants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970937" y="8772667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lIns="92825" tIns="46400" rIns="92825" bIns="464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01039" y="4387135"/>
            <a:ext cx="560831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Cut apart into 4 quadrants and mix together with the other cut up quadrants, adding to the manila envelopes.  You will need one complete set/envelope per group.</a:t>
            </a:r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01039" y="4387135"/>
            <a:ext cx="5608319" cy="41562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Copy one for each student.</a:t>
            </a: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962750"/>
            <a:ext cx="7772400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>
                <a:latin typeface="Rock Salt"/>
                <a:ea typeface="Rock Salt"/>
                <a:cs typeface="Rock Salt"/>
                <a:sym typeface="Rock Salt"/>
              </a:rPr>
              <a:t>Breakout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5187" y="2432759"/>
            <a:ext cx="4863884" cy="324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769675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81000" y="1283675"/>
            <a:ext cx="8382000" cy="539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330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 4 Digit Locks to: </a:t>
            </a:r>
          </a:p>
          <a:p>
            <a:pPr marL="0" marR="0" lvl="0" indent="-330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-330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Chill - 5</a:t>
            </a:r>
          </a:p>
          <a:p>
            <a:pPr marL="0" marR="0" lvl="0" indent="-330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Clean – 6		        			Complete notes form with this information.</a:t>
            </a:r>
          </a:p>
          <a:p>
            <a:pPr marL="0" marR="0" lvl="0" indent="-330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Cook – 8		        </a:t>
            </a:r>
          </a:p>
          <a:p>
            <a:pPr marL="0" marR="0" lvl="0" indent="-330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Separate – 3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-330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clue for the right combo is – ALPHA Order (if students put the terms in alphabetical order correctly, it will unlock the lock)</a:t>
            </a: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-330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Cut the Frayer diagrams into 4 sections and scramble. </a:t>
            </a:r>
          </a:p>
          <a:p>
            <a:pPr marL="0" marR="0" lvl="0" indent="-330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Copy </a:t>
            </a:r>
            <a:r>
              <a:rPr lang="en-US" sz="1800">
                <a:solidFill>
                  <a:srgbClr val="000000"/>
                </a:solidFill>
              </a:rPr>
              <a:t>the Food Safety Actions Scenarios WS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place into a small breakout box and lock with the 4 digit combination lock (include a few pieces of candy in the box as a prize for breaking out).    </a:t>
            </a:r>
          </a:p>
          <a:p>
            <a:pPr marL="0" marR="0" lvl="0" indent="-3302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may eat their candy while they </a:t>
            </a:r>
            <a:r>
              <a:rPr lang="en-US" sz="1800">
                <a:solidFill>
                  <a:srgbClr val="000000"/>
                </a:solidFill>
              </a:rPr>
              <a:t>work through the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“F</a:t>
            </a:r>
            <a:r>
              <a:rPr lang="en-US" sz="1800">
                <a:solidFill>
                  <a:srgbClr val="000000"/>
                </a:solidFill>
              </a:rPr>
              <a:t>ood Safety Actions Scenarios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.  Students may refer to their notes as they </a:t>
            </a:r>
            <a:r>
              <a:rPr lang="en-US" sz="1800">
                <a:solidFill>
                  <a:srgbClr val="000000"/>
                </a:solidFill>
              </a:rPr>
              <a:t>complete this assignment. 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Once students </a:t>
            </a:r>
            <a:r>
              <a:rPr lang="en-US" sz="1800">
                <a:solidFill>
                  <a:srgbClr val="000000"/>
                </a:solidFill>
              </a:rPr>
              <a:t>finish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they place their completed work in the basket to be graded!</a:t>
            </a: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l" rtl="0">
              <a:lnSpc>
                <a:spcPct val="80000"/>
              </a:lnSpc>
              <a:spcBef>
                <a:spcPts val="1256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Shape 196"/>
          <p:cNvCxnSpPr/>
          <p:nvPr/>
        </p:nvCxnSpPr>
        <p:spPr>
          <a:xfrm>
            <a:off x="1828800" y="2039825"/>
            <a:ext cx="1676400" cy="2844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Shape 197"/>
          <p:cNvCxnSpPr/>
          <p:nvPr/>
        </p:nvCxnSpPr>
        <p:spPr>
          <a:xfrm rot="10800000" flipH="1">
            <a:off x="2250825" y="2438225"/>
            <a:ext cx="1254300" cy="7446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 descr="Free illustration: Good Luck, Wishes, Text, 3D, Font - Free Image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00" y="298925"/>
            <a:ext cx="9409800" cy="58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Bell Ringer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What do the letters FBI stand for?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7748" y="2709174"/>
            <a:ext cx="3417099" cy="341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4800" y="381000"/>
            <a:ext cx="9068309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381000" y="533400"/>
            <a:ext cx="2590800" cy="30479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l="2169" t="24954" b="20947"/>
          <a:stretch/>
        </p:blipFill>
        <p:spPr>
          <a:xfrm>
            <a:off x="63500" y="227244"/>
            <a:ext cx="3924299" cy="122190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4413750" y="650625"/>
            <a:ext cx="3924300" cy="54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>
                <a:solidFill>
                  <a:srgbClr val="0000FF"/>
                </a:solidFill>
                <a:latin typeface="Acme"/>
                <a:ea typeface="Acme"/>
                <a:cs typeface="Acme"/>
                <a:sym typeface="Acme"/>
              </a:rPr>
              <a:t>Did you know?...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Food Safety Breakout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Put puzzles together correctly to learn more about the actions you can take to reduce your risk or prevent FBI’s.  Write this info on your notes form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Scan the QR Codes for the #’s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to open the box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(think alphabetically)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500" y="3424775"/>
            <a:ext cx="2435324" cy="331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hape 122"/>
          <p:cNvCxnSpPr/>
          <p:nvPr/>
        </p:nvCxnSpPr>
        <p:spPr>
          <a:xfrm>
            <a:off x="0" y="3390900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Shape 123"/>
          <p:cNvCxnSpPr/>
          <p:nvPr/>
        </p:nvCxnSpPr>
        <p:spPr>
          <a:xfrm>
            <a:off x="457200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" name="Shape 124"/>
          <p:cNvSpPr/>
          <p:nvPr/>
        </p:nvSpPr>
        <p:spPr>
          <a:xfrm>
            <a:off x="3657600" y="2286000"/>
            <a:ext cx="1904999" cy="22097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244475" y="304800"/>
            <a:ext cx="4267199" cy="15081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Safety Action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4876800" y="280471"/>
            <a:ext cx="42671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Icon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52400" y="3620378"/>
            <a:ext cx="3505200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it Matters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 can multiply in perishable foods within 2 hours so refrigerate promptly.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600700" y="3461572"/>
            <a:ext cx="3311100" cy="2611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Suggested Tips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-Refrigerate foods within 2 hours.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-Safely thaw food in the refrigerator, microwave or in cold water;never on the counter.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-Be sure to use ice packs if traveling.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 descr="QR Code Preview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 descr="QR Code Preview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 descr="QR Code Preview"/>
          <p:cNvSpPr/>
          <p:nvPr/>
        </p:nvSpPr>
        <p:spPr>
          <a:xfrm>
            <a:off x="460375" y="160336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575" y="1065541"/>
            <a:ext cx="3283527" cy="1559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4">
            <a:alphaModFix/>
          </a:blip>
          <a:srcRect l="71995" t="10076" r="6935" b="23773"/>
          <a:stretch/>
        </p:blipFill>
        <p:spPr>
          <a:xfrm>
            <a:off x="5895055" y="480527"/>
            <a:ext cx="2722524" cy="246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qrcode.39898273--chill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0" y="2625074"/>
            <a:ext cx="163830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Shape 139"/>
          <p:cNvCxnSpPr/>
          <p:nvPr/>
        </p:nvCxnSpPr>
        <p:spPr>
          <a:xfrm>
            <a:off x="0" y="3390900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" name="Shape 140"/>
          <p:cNvCxnSpPr/>
          <p:nvPr/>
        </p:nvCxnSpPr>
        <p:spPr>
          <a:xfrm>
            <a:off x="457200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Shape 141"/>
          <p:cNvSpPr/>
          <p:nvPr/>
        </p:nvSpPr>
        <p:spPr>
          <a:xfrm>
            <a:off x="3657600" y="2286000"/>
            <a:ext cx="1904999" cy="22097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152400" y="304800"/>
            <a:ext cx="4267199" cy="1231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Safety Action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4682835" y="304800"/>
            <a:ext cx="42671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Icon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145472" y="3581400"/>
            <a:ext cx="3512127" cy="31085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it Matters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 can lurk in your kitchen and can be found on your hands, utensils and cutting boards.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5638800" y="3581400"/>
            <a:ext cx="3311236" cy="3170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Suggested Tips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-Wash your hands for 20 seconds with warm water and soap.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-Wash dishes, utensils  &amp; cutting boards with hot, soapy water after each use.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-Wash/Rinse produce to remove bacteria, dirt and pesticides before consuming.</a:t>
            </a:r>
          </a:p>
        </p:txBody>
      </p:sp>
      <p:sp>
        <p:nvSpPr>
          <p:cNvPr id="146" name="Shape 146" descr="Image result for emotional abuse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790704"/>
            <a:ext cx="2659626" cy="2200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l="6860" t="10070" r="71446" b="23393"/>
          <a:stretch/>
        </p:blipFill>
        <p:spPr>
          <a:xfrm>
            <a:off x="5715000" y="667960"/>
            <a:ext cx="2489201" cy="220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 descr="qrcode.39898340--clea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0112" y="2590799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Shape 155"/>
          <p:cNvCxnSpPr/>
          <p:nvPr/>
        </p:nvCxnSpPr>
        <p:spPr>
          <a:xfrm>
            <a:off x="0" y="3390900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Shape 156"/>
          <p:cNvCxnSpPr/>
          <p:nvPr/>
        </p:nvCxnSpPr>
        <p:spPr>
          <a:xfrm>
            <a:off x="457200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Shape 157"/>
          <p:cNvSpPr/>
          <p:nvPr/>
        </p:nvSpPr>
        <p:spPr>
          <a:xfrm>
            <a:off x="3657600" y="2286000"/>
            <a:ext cx="1904999" cy="22097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152400" y="304798"/>
            <a:ext cx="4267199" cy="6771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Safety Action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4660900" y="197819"/>
            <a:ext cx="42671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Icon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237197" y="3571200"/>
            <a:ext cx="3512100" cy="2246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it Matters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 multiplies the quickest when it’s in the DANGER ZONE.  Danger zone temperature range is between 40˚ and 140˚ F.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5638800" y="3529600"/>
            <a:ext cx="3289200" cy="237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Suggested Tips: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-Use a meat thermometer to ensure that foods are cooked/ heated to proper temperatures. -Don’t rely on color and texture to indicate doneness.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l="17994" t="45051" r="18898" b="30167"/>
          <a:stretch/>
        </p:blipFill>
        <p:spPr>
          <a:xfrm>
            <a:off x="304800" y="898613"/>
            <a:ext cx="3245799" cy="158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 l="49813" t="10010" r="28411" b="22805"/>
          <a:stretch/>
        </p:blipFill>
        <p:spPr>
          <a:xfrm>
            <a:off x="5791200" y="553579"/>
            <a:ext cx="2666999" cy="2374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qrcode.39898364--cook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0" y="2486124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Shape 169"/>
          <p:cNvCxnSpPr/>
          <p:nvPr/>
        </p:nvCxnSpPr>
        <p:spPr>
          <a:xfrm>
            <a:off x="0" y="3390900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Shape 170"/>
          <p:cNvCxnSpPr/>
          <p:nvPr/>
        </p:nvCxnSpPr>
        <p:spPr>
          <a:xfrm>
            <a:off x="457200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Shape 171"/>
          <p:cNvSpPr/>
          <p:nvPr/>
        </p:nvSpPr>
        <p:spPr>
          <a:xfrm>
            <a:off x="3657600" y="2286000"/>
            <a:ext cx="1904999" cy="220979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152400" y="304800"/>
            <a:ext cx="4267199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Safety Action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4682835" y="304800"/>
            <a:ext cx="426719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Icon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45472" y="3581400"/>
            <a:ext cx="3512127" cy="2369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it Matters: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-Raw meat, poultry, seafood, and eggs can spread illness-causing bacteria to ready-to-eat foods—unless you keep them separate.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5638800" y="3581400"/>
            <a:ext cx="3311100" cy="327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Suggested Tips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raw meat/poultry  apart from ready-to-eat foods at home, at the store and in the refrigerator.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-Use different cutting boards, plates &amp; utensils when preparing  raw &amp; ready to eat foods.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-Place meats that might drip/leak on the lower shelves in the refreigerator.</a:t>
            </a:r>
          </a:p>
        </p:txBody>
      </p:sp>
      <p:sp>
        <p:nvSpPr>
          <p:cNvPr id="176" name="Shape 176" descr="Image result for sexual abuse relationships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l="28635" t="9303" r="50000" b="22480"/>
          <a:stretch/>
        </p:blipFill>
        <p:spPr>
          <a:xfrm>
            <a:off x="5867400" y="646043"/>
            <a:ext cx="2527300" cy="232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 l="17107" t="56474" r="26996" b="8492"/>
          <a:stretch/>
        </p:blipFill>
        <p:spPr>
          <a:xfrm>
            <a:off x="193675" y="985905"/>
            <a:ext cx="3878597" cy="1279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 descr="qrcode.39898396--separat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10000" y="2590799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Shape 184"/>
          <p:cNvGraphicFramePr/>
          <p:nvPr/>
        </p:nvGraphicFramePr>
        <p:xfrm>
          <a:off x="152400" y="6858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{D2A6E054-DFDB-4DF2-9FDD-3B7F3E7F3948}</a:tableStyleId>
              </a:tblPr>
              <a:tblGrid>
                <a:gridCol w="4381500"/>
                <a:gridCol w="4381500"/>
              </a:tblGrid>
              <a:tr h="293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___Food Safety Action:________________________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Sketch the Icon: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Why it Matters: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Suggested Tips: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__F</a:t>
                      </a:r>
                      <a:r>
                        <a:rPr lang="en-US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ood Safety </a:t>
                      </a: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Action:__________</a:t>
                      </a:r>
                      <a:r>
                        <a:rPr lang="en-US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_____________</a:t>
                      </a: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___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Sketch the Icon: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Why it Matters: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Suggested Tips:</a:t>
                      </a:r>
                    </a:p>
                  </a:txBody>
                  <a:tcPr marL="91450" marR="91450" marT="45725" marB="45725"/>
                </a:tc>
              </a:tr>
              <a:tr h="293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__Food Safety Action:_____________________</a:t>
                      </a:r>
                      <a:r>
                        <a:rPr lang="en-US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___</a:t>
                      </a: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_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Sketch the Icon: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Why it Matters: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Suggested Tips: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__Food Safety Action:____________________</a:t>
                      </a:r>
                      <a:r>
                        <a:rPr lang="en-US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____</a:t>
                      </a: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__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Sketch the Icon</a:t>
                      </a: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Why it Matters: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Suggested Tips: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185" name="Shape 185"/>
          <p:cNvSpPr txBox="1"/>
          <p:nvPr/>
        </p:nvSpPr>
        <p:spPr>
          <a:xfrm>
            <a:off x="228600" y="304800"/>
            <a:ext cx="86868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Four Steps to Food Safety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3962400" y="773668"/>
            <a:ext cx="457200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8382000" y="747235"/>
            <a:ext cx="457200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3962400" y="3733800"/>
            <a:ext cx="457200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8382000" y="3732767"/>
            <a:ext cx="457200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483</Words>
  <Application>Microsoft Office PowerPoint</Application>
  <PresentationFormat>On-screen Show (4:3)</PresentationFormat>
  <Paragraphs>119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Arial Narrow</vt:lpstr>
      <vt:lpstr>Rock Salt</vt:lpstr>
      <vt:lpstr>Times New Roman</vt:lpstr>
      <vt:lpstr>Acme</vt:lpstr>
      <vt:lpstr>Office Theme</vt:lpstr>
      <vt:lpstr>Breakout</vt:lpstr>
      <vt:lpstr>Bell Ringer</vt:lpstr>
      <vt:lpstr>PowerPoint Presentation</vt:lpstr>
      <vt:lpstr>Food Safety Breakout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Breakout</dc:title>
  <dc:creator>Kim Graybill</dc:creator>
  <cp:lastModifiedBy>Kim Graybill</cp:lastModifiedBy>
  <cp:revision>1</cp:revision>
  <dcterms:modified xsi:type="dcterms:W3CDTF">2017-07-04T11:47:43Z</dcterms:modified>
</cp:coreProperties>
</file>