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Open Sans" panose="020B0604020202020204" charset="0"/>
      <p:regular r:id="rId6"/>
      <p:bold r:id="rId7"/>
      <p:italic r:id="rId8"/>
      <p:boldItalic r:id="rId9"/>
    </p:embeddedFont>
    <p:embeddedFont>
      <p:font typeface="PT Sans Narrow" panose="020B060402020202020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50" y="2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078239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Shape 18"/>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txBox="1">
            <a:spLocks noGrp="1"/>
          </p:cNvSpPr>
          <p:nvPr>
            <p:ph type="title"/>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Shape 48"/>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74"/>
            <a:ext cx="7136700" cy="1940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6000"/>
              <a:t>Periodic Table of Fruits and Vegetables</a:t>
            </a:r>
            <a:endParaRPr sz="6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p:nvPr/>
        </p:nvSpPr>
        <p:spPr>
          <a:xfrm>
            <a:off x="2617475" y="87625"/>
            <a:ext cx="1794600" cy="64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t>Calories/Serving</a:t>
            </a:r>
            <a:endParaRPr b="1"/>
          </a:p>
          <a:p>
            <a:pPr marL="0" lvl="0" indent="0" algn="ctr" rtl="0">
              <a:lnSpc>
                <a:spcPct val="115000"/>
              </a:lnSpc>
              <a:spcBef>
                <a:spcPts val="0"/>
              </a:spcBef>
              <a:spcAft>
                <a:spcPts val="0"/>
              </a:spcAft>
              <a:buNone/>
            </a:pPr>
            <a:r>
              <a:rPr lang="en" sz="1000"/>
              <a:t>95</a:t>
            </a:r>
            <a:endParaRPr b="1"/>
          </a:p>
          <a:p>
            <a:pPr marL="0" lvl="0" indent="0">
              <a:spcBef>
                <a:spcPts val="0"/>
              </a:spcBef>
              <a:spcAft>
                <a:spcPts val="0"/>
              </a:spcAft>
              <a:buNone/>
            </a:pPr>
            <a:endParaRPr sz="1050">
              <a:solidFill>
                <a:srgbClr val="2A2A2A"/>
              </a:solidFill>
              <a:highlight>
                <a:srgbClr val="FFFFFF"/>
              </a:highlight>
            </a:endParaRPr>
          </a:p>
        </p:txBody>
      </p:sp>
      <p:sp>
        <p:nvSpPr>
          <p:cNvPr id="72" name="Shape 72"/>
          <p:cNvSpPr txBox="1"/>
          <p:nvPr/>
        </p:nvSpPr>
        <p:spPr>
          <a:xfrm>
            <a:off x="4880625" y="112375"/>
            <a:ext cx="1954500" cy="64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t>Serving Size</a:t>
            </a:r>
            <a:endParaRPr sz="1000"/>
          </a:p>
          <a:p>
            <a:pPr marL="0" lvl="0" indent="0" algn="ctr" rtl="0">
              <a:lnSpc>
                <a:spcPct val="115000"/>
              </a:lnSpc>
              <a:spcBef>
                <a:spcPts val="0"/>
              </a:spcBef>
              <a:spcAft>
                <a:spcPts val="0"/>
              </a:spcAft>
              <a:buNone/>
            </a:pPr>
            <a:r>
              <a:rPr lang="en" sz="1000"/>
              <a:t>1 medium apple</a:t>
            </a:r>
            <a:endParaRPr sz="1000"/>
          </a:p>
        </p:txBody>
      </p:sp>
      <p:sp>
        <p:nvSpPr>
          <p:cNvPr id="73" name="Shape 73"/>
          <p:cNvSpPr txBox="1"/>
          <p:nvPr/>
        </p:nvSpPr>
        <p:spPr>
          <a:xfrm>
            <a:off x="3680450" y="354325"/>
            <a:ext cx="1954500" cy="1085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9600" b="1"/>
              <a:t>Ap</a:t>
            </a:r>
            <a:endParaRPr sz="9600" b="1"/>
          </a:p>
        </p:txBody>
      </p:sp>
      <p:pic>
        <p:nvPicPr>
          <p:cNvPr id="74" name="Shape 74"/>
          <p:cNvPicPr preferRelativeResize="0"/>
          <p:nvPr/>
        </p:nvPicPr>
        <p:blipFill>
          <a:blip r:embed="rId3">
            <a:alphaModFix/>
          </a:blip>
          <a:stretch>
            <a:fillRect/>
          </a:stretch>
        </p:blipFill>
        <p:spPr>
          <a:xfrm>
            <a:off x="3119413" y="2003925"/>
            <a:ext cx="3076575" cy="2019300"/>
          </a:xfrm>
          <a:prstGeom prst="rect">
            <a:avLst/>
          </a:prstGeom>
          <a:noFill/>
          <a:ln>
            <a:noFill/>
          </a:ln>
        </p:spPr>
      </p:pic>
      <p:sp>
        <p:nvSpPr>
          <p:cNvPr id="75" name="Shape 75"/>
          <p:cNvSpPr txBox="1"/>
          <p:nvPr/>
        </p:nvSpPr>
        <p:spPr>
          <a:xfrm>
            <a:off x="137150" y="464825"/>
            <a:ext cx="2777400" cy="3806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a:t>Where is this grown or grown best:</a:t>
            </a:r>
            <a:endParaRPr b="1"/>
          </a:p>
          <a:p>
            <a:pPr marL="0" lvl="0" indent="0" rtl="0">
              <a:lnSpc>
                <a:spcPct val="115000"/>
              </a:lnSpc>
              <a:spcBef>
                <a:spcPts val="0"/>
              </a:spcBef>
              <a:spcAft>
                <a:spcPts val="0"/>
              </a:spcAft>
              <a:buNone/>
            </a:pPr>
            <a:r>
              <a:rPr lang="en" sz="1200"/>
              <a:t>Most apples are grown in China (35%), US comes in second 7.5%.  Apples start in the spring and continue to grow until the fall.  </a:t>
            </a:r>
            <a:endParaRPr sz="1200" b="1"/>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How to prepare or use:</a:t>
            </a:r>
            <a:endParaRPr b="1"/>
          </a:p>
          <a:p>
            <a:pPr marL="0" lvl="0" indent="0" rtl="0">
              <a:lnSpc>
                <a:spcPct val="115000"/>
              </a:lnSpc>
              <a:spcBef>
                <a:spcPts val="0"/>
              </a:spcBef>
              <a:spcAft>
                <a:spcPts val="0"/>
              </a:spcAft>
              <a:buNone/>
            </a:pPr>
            <a:r>
              <a:rPr lang="en" sz="1200"/>
              <a:t>Eat fresh but remember to rinse off.  Great baked in pies,muffins, cakes and bars. May also use in fresh fruit salads.  Apples can also be frozen or canned as in applesauce and juiced to make apple cider.</a:t>
            </a:r>
            <a:endParaRPr sz="1000" b="1"/>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Health benefits:</a:t>
            </a:r>
            <a:endParaRPr b="1"/>
          </a:p>
          <a:p>
            <a:pPr marL="0" lvl="0" indent="0" rtl="0">
              <a:lnSpc>
                <a:spcPct val="115000"/>
              </a:lnSpc>
              <a:spcBef>
                <a:spcPts val="0"/>
              </a:spcBef>
              <a:spcAft>
                <a:spcPts val="0"/>
              </a:spcAft>
              <a:buNone/>
            </a:pPr>
            <a:r>
              <a:rPr lang="en" sz="1100"/>
              <a:t>Apples help maintain the health of a digestive system.  Helps support strong bones and healthy brains.  Apples have vitamin C, which boosts </a:t>
            </a:r>
            <a:endParaRPr/>
          </a:p>
        </p:txBody>
      </p:sp>
      <p:sp>
        <p:nvSpPr>
          <p:cNvPr id="76" name="Shape 76"/>
          <p:cNvSpPr txBox="1"/>
          <p:nvPr/>
        </p:nvSpPr>
        <p:spPr>
          <a:xfrm>
            <a:off x="6400800" y="624925"/>
            <a:ext cx="2583300" cy="39813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100"/>
              <a:t>immunity. Apples act as a toothbrush cleansing the mouth and killing bacteria.  Apples are low in calories.</a:t>
            </a:r>
            <a:endParaRPr sz="1100"/>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When and from where did this come to the United States: </a:t>
            </a:r>
            <a:r>
              <a:rPr lang="en" sz="1100"/>
              <a:t>European settlers of the Americas brought with them in the 1500’s.  It was much favored over the native crab apple. It originally was grown in Asia as early as 2000 BC.</a:t>
            </a:r>
            <a:endParaRPr sz="1100"/>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Vital Nutrient % DV:</a:t>
            </a:r>
            <a:endParaRPr sz="1100">
              <a:highlight>
                <a:srgbClr val="FFFFFF"/>
              </a:highlight>
            </a:endParaRPr>
          </a:p>
          <a:p>
            <a:pPr marL="0" lvl="0" indent="0" rtl="0">
              <a:lnSpc>
                <a:spcPct val="115000"/>
              </a:lnSpc>
              <a:spcBef>
                <a:spcPts val="0"/>
              </a:spcBef>
              <a:spcAft>
                <a:spcPts val="0"/>
              </a:spcAft>
              <a:buNone/>
            </a:pPr>
            <a:r>
              <a:rPr lang="en" sz="1000"/>
              <a:t>Vitamin A 1 %</a:t>
            </a:r>
            <a:endParaRPr sz="1000"/>
          </a:p>
          <a:p>
            <a:pPr marL="0" lvl="0" indent="0" rtl="0">
              <a:lnSpc>
                <a:spcPct val="115000"/>
              </a:lnSpc>
              <a:spcBef>
                <a:spcPts val="0"/>
              </a:spcBef>
              <a:spcAft>
                <a:spcPts val="0"/>
              </a:spcAft>
              <a:buNone/>
            </a:pPr>
            <a:r>
              <a:rPr lang="en" sz="1000"/>
              <a:t>Vitamin C 10%</a:t>
            </a:r>
            <a:endParaRPr sz="1000"/>
          </a:p>
          <a:p>
            <a:pPr marL="0" lvl="0" indent="0" rtl="0">
              <a:lnSpc>
                <a:spcPct val="115000"/>
              </a:lnSpc>
              <a:spcBef>
                <a:spcPts val="0"/>
              </a:spcBef>
              <a:spcAft>
                <a:spcPts val="0"/>
              </a:spcAft>
              <a:buNone/>
            </a:pPr>
            <a:r>
              <a:rPr lang="en" sz="1000"/>
              <a:t>Vitamin K 3%</a:t>
            </a:r>
            <a:endParaRPr sz="1000"/>
          </a:p>
          <a:p>
            <a:pPr marL="0" lvl="0" indent="0" rtl="0">
              <a:lnSpc>
                <a:spcPct val="115000"/>
              </a:lnSpc>
              <a:spcBef>
                <a:spcPts val="0"/>
              </a:spcBef>
              <a:spcAft>
                <a:spcPts val="0"/>
              </a:spcAft>
              <a:buNone/>
            </a:pPr>
            <a:r>
              <a:rPr lang="en" sz="1000"/>
              <a:t>Calcium 1%</a:t>
            </a:r>
            <a:endParaRPr sz="1000"/>
          </a:p>
          <a:p>
            <a:pPr marL="0" lvl="0" indent="0" rtl="0">
              <a:lnSpc>
                <a:spcPct val="115000"/>
              </a:lnSpc>
              <a:spcBef>
                <a:spcPts val="0"/>
              </a:spcBef>
              <a:spcAft>
                <a:spcPts val="0"/>
              </a:spcAft>
              <a:buNone/>
            </a:pPr>
            <a:r>
              <a:rPr lang="en" sz="1000"/>
              <a:t>Iron 1 %</a:t>
            </a:r>
            <a:endParaRPr sz="1000"/>
          </a:p>
          <a:p>
            <a:pPr marL="0" lvl="0" indent="0" rtl="0">
              <a:lnSpc>
                <a:spcPct val="115000"/>
              </a:lnSpc>
              <a:spcBef>
                <a:spcPts val="0"/>
              </a:spcBef>
              <a:spcAft>
                <a:spcPts val="0"/>
              </a:spcAft>
              <a:buNone/>
            </a:pPr>
            <a:r>
              <a:rPr lang="en" sz="1000"/>
              <a:t>Potassium 4 %</a:t>
            </a:r>
            <a:endParaRPr sz="1000"/>
          </a:p>
          <a:p>
            <a:pPr marL="0" lvl="0" indent="0" rtl="0">
              <a:lnSpc>
                <a:spcPct val="115000"/>
              </a:lnSpc>
              <a:spcBef>
                <a:spcPts val="0"/>
              </a:spcBef>
              <a:spcAft>
                <a:spcPts val="0"/>
              </a:spcAft>
              <a:buNone/>
            </a:pPr>
            <a:r>
              <a:rPr lang="en" sz="1000"/>
              <a:t>Dietary Fibers 12%</a:t>
            </a:r>
            <a:endParaRPr sz="1000"/>
          </a:p>
          <a:p>
            <a:pPr marL="0" lvl="0" indent="0">
              <a:spcBef>
                <a:spcPts val="0"/>
              </a:spcBef>
              <a:spcAft>
                <a:spcPts val="0"/>
              </a:spcAft>
              <a:buNone/>
            </a:pPr>
            <a:endParaRPr/>
          </a:p>
        </p:txBody>
      </p:sp>
      <p:sp>
        <p:nvSpPr>
          <p:cNvPr id="77" name="Shape 77"/>
          <p:cNvSpPr txBox="1"/>
          <p:nvPr/>
        </p:nvSpPr>
        <p:spPr>
          <a:xfrm>
            <a:off x="3194613" y="4587125"/>
            <a:ext cx="2926200" cy="2400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sz="1000"/>
          </a:p>
          <a:p>
            <a:pPr marL="0" lvl="0" indent="0" algn="ctr" rtl="0">
              <a:lnSpc>
                <a:spcPct val="115000"/>
              </a:lnSpc>
              <a:spcBef>
                <a:spcPts val="0"/>
              </a:spcBef>
              <a:spcAft>
                <a:spcPts val="0"/>
              </a:spcAft>
              <a:buNone/>
            </a:pPr>
            <a:r>
              <a:rPr lang="en" sz="1000" b="1"/>
              <a:t>Information by: Mrs. Odle, 1st period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p:nvPr/>
        </p:nvSpPr>
        <p:spPr>
          <a:xfrm>
            <a:off x="2617475" y="87625"/>
            <a:ext cx="1794600" cy="64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t>Calories/Serving</a:t>
            </a:r>
            <a:endParaRPr b="1"/>
          </a:p>
          <a:p>
            <a:pPr marL="0" lvl="0" indent="0" algn="ctr" rtl="0">
              <a:lnSpc>
                <a:spcPct val="115000"/>
              </a:lnSpc>
              <a:spcBef>
                <a:spcPts val="0"/>
              </a:spcBef>
              <a:spcAft>
                <a:spcPts val="0"/>
              </a:spcAft>
              <a:buNone/>
            </a:pPr>
            <a:r>
              <a:rPr lang="en" sz="1100" i="1"/>
              <a:t>Delete and write down the calories per serving for this food</a:t>
            </a:r>
            <a:endParaRPr b="1" i="1"/>
          </a:p>
          <a:p>
            <a:pPr marL="0" lvl="0" indent="0" rtl="0">
              <a:spcBef>
                <a:spcPts val="0"/>
              </a:spcBef>
              <a:spcAft>
                <a:spcPts val="0"/>
              </a:spcAft>
              <a:buNone/>
            </a:pPr>
            <a:endParaRPr sz="1050">
              <a:solidFill>
                <a:srgbClr val="2A2A2A"/>
              </a:solidFill>
              <a:highlight>
                <a:srgbClr val="FFFFFF"/>
              </a:highlight>
            </a:endParaRPr>
          </a:p>
        </p:txBody>
      </p:sp>
      <p:sp>
        <p:nvSpPr>
          <p:cNvPr id="83" name="Shape 83"/>
          <p:cNvSpPr txBox="1"/>
          <p:nvPr/>
        </p:nvSpPr>
        <p:spPr>
          <a:xfrm>
            <a:off x="4880625" y="87625"/>
            <a:ext cx="1954500" cy="665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a:t>Serving Size</a:t>
            </a:r>
            <a:endParaRPr sz="1000"/>
          </a:p>
          <a:p>
            <a:pPr marL="0" lvl="0" indent="0" algn="ctr" rtl="0">
              <a:lnSpc>
                <a:spcPct val="115000"/>
              </a:lnSpc>
              <a:spcBef>
                <a:spcPts val="0"/>
              </a:spcBef>
              <a:spcAft>
                <a:spcPts val="0"/>
              </a:spcAft>
              <a:buNone/>
            </a:pPr>
            <a:r>
              <a:rPr lang="en" sz="1100" i="1"/>
              <a:t>Delete and write down the serving size </a:t>
            </a:r>
            <a:endParaRPr sz="1000" i="1"/>
          </a:p>
        </p:txBody>
      </p:sp>
      <p:sp>
        <p:nvSpPr>
          <p:cNvPr id="84" name="Shape 84"/>
          <p:cNvSpPr txBox="1"/>
          <p:nvPr/>
        </p:nvSpPr>
        <p:spPr>
          <a:xfrm>
            <a:off x="137150" y="464825"/>
            <a:ext cx="2777400" cy="3806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a:t>Where and when is this grown best:</a:t>
            </a:r>
            <a:endParaRPr b="1"/>
          </a:p>
          <a:p>
            <a:pPr marL="0" lvl="0" indent="0" rtl="0">
              <a:lnSpc>
                <a:spcPct val="115000"/>
              </a:lnSpc>
              <a:spcBef>
                <a:spcPts val="0"/>
              </a:spcBef>
              <a:spcAft>
                <a:spcPts val="0"/>
              </a:spcAft>
              <a:buNone/>
            </a:pPr>
            <a:r>
              <a:rPr lang="en" sz="1200" i="1"/>
              <a:t>2-3 facts in paragraph form including country that grows the most, what season it is grown during. </a:t>
            </a:r>
            <a:r>
              <a:rPr lang="en" sz="1200"/>
              <a:t> </a:t>
            </a:r>
            <a:endParaRPr sz="1200" b="1"/>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How to prepare or use:</a:t>
            </a:r>
            <a:endParaRPr b="1"/>
          </a:p>
          <a:p>
            <a:pPr marL="0" lvl="0" indent="0" rtl="0">
              <a:lnSpc>
                <a:spcPct val="115000"/>
              </a:lnSpc>
              <a:spcBef>
                <a:spcPts val="0"/>
              </a:spcBef>
              <a:spcAft>
                <a:spcPts val="0"/>
              </a:spcAft>
              <a:buNone/>
            </a:pPr>
            <a:r>
              <a:rPr lang="en" sz="1200" i="1"/>
              <a:t>2-3 facts in paragraph form including </a:t>
            </a:r>
            <a:r>
              <a:rPr lang="en" sz="1100" i="1"/>
              <a:t>how can you prepare and use your fruit/vegetable (frozen, fresh, dried, juiced, baked, etc)</a:t>
            </a:r>
            <a:endParaRPr sz="1200" i="1"/>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Health benefits:</a:t>
            </a:r>
            <a:endParaRPr b="1"/>
          </a:p>
          <a:p>
            <a:pPr marL="0" lvl="0" indent="0" rtl="0">
              <a:lnSpc>
                <a:spcPct val="115000"/>
              </a:lnSpc>
              <a:spcBef>
                <a:spcPts val="0"/>
              </a:spcBef>
              <a:spcAft>
                <a:spcPts val="0"/>
              </a:spcAft>
              <a:buNone/>
            </a:pPr>
            <a:r>
              <a:rPr lang="en" sz="1100" i="1"/>
              <a:t>2-3 facts in paragraph form these will probably be similar to what you include in your vital nutrients list plus other facts.</a:t>
            </a:r>
            <a:endParaRPr i="1"/>
          </a:p>
        </p:txBody>
      </p:sp>
      <p:sp>
        <p:nvSpPr>
          <p:cNvPr id="85" name="Shape 85"/>
          <p:cNvSpPr txBox="1"/>
          <p:nvPr/>
        </p:nvSpPr>
        <p:spPr>
          <a:xfrm>
            <a:off x="6400800" y="624925"/>
            <a:ext cx="2583300" cy="39813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100" i="1"/>
              <a:t>If you need extra space for your health benefit info it can be split and part can go here. </a:t>
            </a:r>
            <a:endParaRPr sz="1100" i="1"/>
          </a:p>
          <a:p>
            <a:pPr marL="0" lvl="0" indent="0" rtl="0">
              <a:lnSpc>
                <a:spcPct val="115000"/>
              </a:lnSpc>
              <a:spcBef>
                <a:spcPts val="0"/>
              </a:spcBef>
              <a:spcAft>
                <a:spcPts val="0"/>
              </a:spcAft>
              <a:buNone/>
            </a:pPr>
            <a:endParaRPr sz="1100" i="1"/>
          </a:p>
          <a:p>
            <a:pPr marL="0" lvl="0" indent="0" rtl="0">
              <a:lnSpc>
                <a:spcPct val="115000"/>
              </a:lnSpc>
              <a:spcBef>
                <a:spcPts val="0"/>
              </a:spcBef>
              <a:spcAft>
                <a:spcPts val="0"/>
              </a:spcAft>
              <a:buNone/>
            </a:pPr>
            <a:r>
              <a:rPr lang="en" b="1"/>
              <a:t>When and from where did this come to the United States: </a:t>
            </a:r>
            <a:r>
              <a:rPr lang="en" sz="1100" i="1"/>
              <a:t> 2-3 facts in paragraph form including where your fruit/vegetable was originally grown (again what country) and when was it brought to the United States.</a:t>
            </a:r>
            <a:endParaRPr sz="1100" i="1"/>
          </a:p>
          <a:p>
            <a:pPr marL="0" lvl="0" indent="0" rtl="0">
              <a:lnSpc>
                <a:spcPct val="115000"/>
              </a:lnSpc>
              <a:spcBef>
                <a:spcPts val="0"/>
              </a:spcBef>
              <a:spcAft>
                <a:spcPts val="0"/>
              </a:spcAft>
              <a:buNone/>
            </a:pPr>
            <a:endParaRPr b="1"/>
          </a:p>
          <a:p>
            <a:pPr marL="0" lvl="0" indent="0" rtl="0">
              <a:lnSpc>
                <a:spcPct val="115000"/>
              </a:lnSpc>
              <a:spcBef>
                <a:spcPts val="0"/>
              </a:spcBef>
              <a:spcAft>
                <a:spcPts val="0"/>
              </a:spcAft>
              <a:buNone/>
            </a:pPr>
            <a:r>
              <a:rPr lang="en" b="1"/>
              <a:t>Vital Nutrient % DV:</a:t>
            </a:r>
            <a:endParaRPr sz="1100">
              <a:highlight>
                <a:srgbClr val="FFFFFF"/>
              </a:highlight>
            </a:endParaRPr>
          </a:p>
          <a:p>
            <a:pPr marL="0" lvl="0" indent="0" rtl="0">
              <a:lnSpc>
                <a:spcPct val="115000"/>
              </a:lnSpc>
              <a:spcBef>
                <a:spcPts val="0"/>
              </a:spcBef>
              <a:spcAft>
                <a:spcPts val="0"/>
              </a:spcAft>
              <a:buNone/>
            </a:pPr>
            <a:r>
              <a:rPr lang="en" sz="1200" i="1"/>
              <a:t>5-7 major vitamins or minerals found in your fruit or vegetable. If you search nutrition facts on your fruit you will find the list.</a:t>
            </a:r>
            <a:endParaRPr sz="1000" b="1" i="1"/>
          </a:p>
          <a:p>
            <a:pPr marL="0" lvl="0" indent="0" rtl="0">
              <a:lnSpc>
                <a:spcPct val="115000"/>
              </a:lnSpc>
              <a:spcBef>
                <a:spcPts val="0"/>
              </a:spcBef>
              <a:spcAft>
                <a:spcPts val="0"/>
              </a:spcAft>
              <a:buNone/>
            </a:pPr>
            <a:endParaRPr sz="1000"/>
          </a:p>
          <a:p>
            <a:pPr marL="0" lvl="0" indent="0" rtl="0">
              <a:spcBef>
                <a:spcPts val="0"/>
              </a:spcBef>
              <a:spcAft>
                <a:spcPts val="0"/>
              </a:spcAft>
              <a:buNone/>
            </a:pPr>
            <a:endParaRPr/>
          </a:p>
        </p:txBody>
      </p:sp>
      <p:sp>
        <p:nvSpPr>
          <p:cNvPr id="86" name="Shape 86"/>
          <p:cNvSpPr txBox="1"/>
          <p:nvPr/>
        </p:nvSpPr>
        <p:spPr>
          <a:xfrm>
            <a:off x="3194613" y="4587125"/>
            <a:ext cx="2926200" cy="2400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endParaRPr sz="1000"/>
          </a:p>
          <a:p>
            <a:pPr marL="0" lvl="0" indent="0" algn="ctr" rtl="0">
              <a:lnSpc>
                <a:spcPct val="115000"/>
              </a:lnSpc>
              <a:spcBef>
                <a:spcPts val="0"/>
              </a:spcBef>
              <a:spcAft>
                <a:spcPts val="0"/>
              </a:spcAft>
              <a:buNone/>
            </a:pPr>
            <a:r>
              <a:rPr lang="en" sz="1000" b="1"/>
              <a:t>Information by: </a:t>
            </a:r>
            <a:r>
              <a:rPr lang="en" sz="1000" b="1" i="1"/>
              <a:t>Student Name and Period</a:t>
            </a:r>
            <a:endParaRPr b="1" i="1"/>
          </a:p>
        </p:txBody>
      </p:sp>
      <p:pic>
        <p:nvPicPr>
          <p:cNvPr id="87" name="Shape 87"/>
          <p:cNvPicPr preferRelativeResize="0"/>
          <p:nvPr/>
        </p:nvPicPr>
        <p:blipFill>
          <a:blip r:embed="rId3">
            <a:alphaModFix/>
          </a:blip>
          <a:stretch>
            <a:fillRect/>
          </a:stretch>
        </p:blipFill>
        <p:spPr>
          <a:xfrm>
            <a:off x="3213625" y="1685925"/>
            <a:ext cx="2711887" cy="2143125"/>
          </a:xfrm>
          <a:prstGeom prst="rect">
            <a:avLst/>
          </a:prstGeom>
          <a:noFill/>
          <a:ln>
            <a:noFill/>
          </a:ln>
        </p:spPr>
      </p:pic>
      <p:sp>
        <p:nvSpPr>
          <p:cNvPr id="88" name="Shape 88"/>
          <p:cNvSpPr txBox="1"/>
          <p:nvPr/>
        </p:nvSpPr>
        <p:spPr>
          <a:xfrm>
            <a:off x="3680450" y="354325"/>
            <a:ext cx="1954500" cy="1085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9600" b="1"/>
              <a:t>Sy</a:t>
            </a:r>
            <a:endParaRPr sz="9600" b="1"/>
          </a:p>
        </p:txBody>
      </p:sp>
      <p:sp>
        <p:nvSpPr>
          <p:cNvPr id="89" name="Shape 89"/>
          <p:cNvSpPr txBox="1"/>
          <p:nvPr/>
        </p:nvSpPr>
        <p:spPr>
          <a:xfrm>
            <a:off x="3600450" y="3524250"/>
            <a:ext cx="2034600" cy="102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i="1"/>
              <a:t>Delete and add your own picture</a:t>
            </a:r>
            <a:endParaRPr i="1"/>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On-screen Show (16:9)</PresentationFormat>
  <Paragraphs>50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Open Sans</vt:lpstr>
      <vt:lpstr>PT Sans Narrow</vt:lpstr>
      <vt:lpstr>Tropic</vt:lpstr>
      <vt:lpstr>Periodic Table of Fruits and Vegetables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Periodic Table of Fruits and Vegetables</dc:title>
  <dc:creator>Kim Graybill</dc:creator>
  <cp:lastModifiedBy>Kim Graybill</cp:lastModifiedBy>
  <cp:revision>1</cp:revision>
  <dcterms:modified xsi:type="dcterms:W3CDTF">2018-04-08T11:05:04Z</dcterms:modified>
</cp:coreProperties>
</file>