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92" r:id="rId5"/>
    <p:sldId id="29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93" r:id="rId22"/>
    <p:sldId id="275" r:id="rId23"/>
    <p:sldId id="276" r:id="rId24"/>
    <p:sldId id="277" r:id="rId25"/>
    <p:sldId id="278" r:id="rId26"/>
    <p:sldId id="279" r:id="rId27"/>
    <p:sldId id="280" r:id="rId28"/>
    <p:sldId id="281" r:id="rId29"/>
    <p:sldId id="282" r:id="rId30"/>
    <p:sldId id="286" r:id="rId31"/>
    <p:sldId id="287" r:id="rId32"/>
    <p:sldId id="288" r:id="rId33"/>
    <p:sldId id="291" r:id="rId34"/>
    <p:sldId id="289" r:id="rId35"/>
    <p:sldId id="285" r:id="rId36"/>
    <p:sldId id="290" r:id="rId37"/>
  </p:sldIdLst>
  <p:sldSz cx="9144000" cy="5143500" type="screen16x9"/>
  <p:notesSz cx="6858000" cy="9144000"/>
  <p:embeddedFontLst>
    <p:embeddedFont>
      <p:font typeface="Shojumaru" panose="020B0604020202020204" charset="0"/>
      <p:regular r:id="rId39"/>
    </p:embeddedFont>
    <p:embeddedFont>
      <p:font typeface="Lobster"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D0514B0-3FD6-49AF-9D72-5EE434DEE450}">
  <a:tblStyle styleId="{2D0514B0-3FD6-49AF-9D72-5EE434DEE4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34" autoAdjust="0"/>
  </p:normalViewPr>
  <p:slideViewPr>
    <p:cSldViewPr snapToGrid="0">
      <p:cViewPr varScale="1">
        <p:scale>
          <a:sx n="77" d="100"/>
          <a:sy n="77" d="100"/>
        </p:scale>
        <p:origin x="52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file/d/0B9tRLPDaZq15N1h6bTVJNzB5Qnc/edit?usp=sha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fontAlgn="base">
              <a:buNone/>
            </a:pPr>
            <a:r>
              <a:rPr lang="en-US" sz="1100" b="1" i="0" u="none" strike="noStrike" cap="none" dirty="0">
                <a:solidFill>
                  <a:srgbClr val="000000"/>
                </a:solidFill>
                <a:effectLst/>
                <a:latin typeface="Arial"/>
                <a:ea typeface="Arial"/>
                <a:cs typeface="Arial"/>
                <a:sym typeface="Arial"/>
              </a:rPr>
              <a:t>National Family &amp; Consumer Sciences Standards:</a:t>
            </a:r>
            <a:endParaRPr lang="en-US" sz="1100" b="0" i="0" u="none" strike="noStrike" cap="none" dirty="0">
              <a:solidFill>
                <a:srgbClr val="000000"/>
              </a:solidFill>
              <a:effectLst/>
              <a:latin typeface="Arial"/>
              <a:ea typeface="Arial"/>
              <a:cs typeface="Arial"/>
              <a:sym typeface="Arial"/>
            </a:endParaRPr>
          </a:p>
          <a:p>
            <a:pPr rtl="0" fontAlgn="base"/>
            <a:r>
              <a:rPr lang="en-US" sz="1100" b="0" i="0" u="none" strike="noStrike" cap="none" dirty="0">
                <a:solidFill>
                  <a:srgbClr val="000000"/>
                </a:solidFill>
                <a:effectLst/>
                <a:latin typeface="Arial"/>
                <a:ea typeface="Arial"/>
                <a:cs typeface="Arial"/>
                <a:sym typeface="Arial"/>
              </a:rPr>
              <a:t>9.0:   Food Science, Nutrition &amp; Dietetics</a:t>
            </a:r>
          </a:p>
          <a:p>
            <a:pPr rtl="0" fontAlgn="base"/>
            <a:r>
              <a:rPr lang="en-US" sz="1100" b="0" i="0" u="none" strike="noStrike" cap="none" dirty="0">
                <a:solidFill>
                  <a:srgbClr val="000000"/>
                </a:solidFill>
                <a:effectLst/>
                <a:latin typeface="Arial"/>
                <a:ea typeface="Arial"/>
                <a:cs typeface="Arial"/>
                <a:sym typeface="Arial"/>
              </a:rPr>
              <a:t>9.2.5:  Demonstrate practices and procedures that assure personal and workplace health and hygiene.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Common Core State Standards:</a:t>
            </a:r>
          </a:p>
          <a:p>
            <a:pPr marL="171450" lvl="0" indent="-171450" algn="l" rtl="0">
              <a:spcBef>
                <a:spcPts val="0"/>
              </a:spcBef>
              <a:spcAft>
                <a:spcPts val="0"/>
              </a:spcAft>
            </a:pPr>
            <a:r>
              <a:rPr lang="en-US" dirty="0"/>
              <a:t>RST.9-10.3:  Follow precisely a multi-step procedure when carrying out experiments, taking measurements, or performing technical tasks, attending to special cases or exceptions defined in the text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2e1a7dd6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2e1a7dd6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2ca28058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2ca28058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Safety Tips:</a:t>
            </a:r>
          </a:p>
          <a:p>
            <a:pPr marL="0" lvl="0" indent="0" algn="l" rtl="0">
              <a:spcBef>
                <a:spcPts val="0"/>
              </a:spcBef>
              <a:spcAft>
                <a:spcPts val="0"/>
              </a:spcAft>
              <a:buNone/>
            </a:pPr>
            <a:r>
              <a:rPr lang="en-US" dirty="0"/>
              <a:t>Always use the correct knife for the task.</a:t>
            </a:r>
          </a:p>
          <a:p>
            <a:pPr marL="0" lvl="0" indent="0" algn="l" rtl="0">
              <a:spcBef>
                <a:spcPts val="0"/>
              </a:spcBef>
              <a:spcAft>
                <a:spcPts val="0"/>
              </a:spcAft>
              <a:buNone/>
            </a:pPr>
            <a:r>
              <a:rPr lang="en-US" dirty="0"/>
              <a:t>Never use a knife to perform inappropriate tasks, such as opening a can or bottle. Doing so could damage the knife and injure you.</a:t>
            </a:r>
          </a:p>
          <a:p>
            <a:pPr marL="0" lvl="0" indent="0" algn="l" rtl="0">
              <a:spcBef>
                <a:spcPts val="0"/>
              </a:spcBef>
              <a:spcAft>
                <a:spcPts val="0"/>
              </a:spcAft>
              <a:buNone/>
            </a:pPr>
            <a:r>
              <a:rPr lang="en-US" dirty="0"/>
              <a:t>Always use a sharp knife. More accidents happen when using a dull knife because it may require more force.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2e1a7dd6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2e1a7dd6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2ca28058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2ca28058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2ca28058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2ca28058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Cutting Board Safety &amp; Sanitation:</a:t>
            </a:r>
          </a:p>
          <a:p>
            <a:pPr marL="171450" lvl="0" indent="-171450" algn="l" rtl="0">
              <a:spcBef>
                <a:spcPts val="0"/>
              </a:spcBef>
              <a:spcAft>
                <a:spcPts val="0"/>
              </a:spcAft>
            </a:pPr>
            <a:r>
              <a:rPr lang="en-US" dirty="0"/>
              <a:t>Always use a clean and sanitized cutting board.</a:t>
            </a:r>
          </a:p>
          <a:p>
            <a:pPr marL="171450" lvl="0" indent="-171450" algn="l" rtl="0">
              <a:spcBef>
                <a:spcPts val="0"/>
              </a:spcBef>
              <a:spcAft>
                <a:spcPts val="0"/>
              </a:spcAft>
            </a:pPr>
            <a:r>
              <a:rPr lang="en-US" dirty="0"/>
              <a:t>Sanitize the meat cutting board with a solution of a tablespoon of chlorine bleach to one gallon of water.</a:t>
            </a:r>
          </a:p>
          <a:p>
            <a:pPr marL="171450" lvl="0" indent="-171450" algn="l" rtl="0">
              <a:spcBef>
                <a:spcPts val="0"/>
              </a:spcBef>
              <a:spcAft>
                <a:spcPts val="0"/>
              </a:spcAft>
            </a:pPr>
            <a:r>
              <a:rPr lang="en-US" dirty="0"/>
              <a:t>Replace the cutting board when it develops significant grooves. Disease causing bacteria can grow in the grooves.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2ca28058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2ca28058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Using the knife to chop:</a:t>
            </a:r>
          </a:p>
          <a:p>
            <a:pPr marL="171450" lvl="0" indent="-171450" algn="l" rtl="0">
              <a:spcBef>
                <a:spcPts val="0"/>
              </a:spcBef>
              <a:spcAft>
                <a:spcPts val="0"/>
              </a:spcAft>
            </a:pPr>
            <a:r>
              <a:rPr lang="en-US" dirty="0"/>
              <a:t>Use your non-dominant hand (guiding hand) in a “claw” to stabilize the food to be cut.</a:t>
            </a:r>
          </a:p>
          <a:p>
            <a:pPr marL="171450" lvl="0" indent="-171450" algn="l" rtl="0">
              <a:spcBef>
                <a:spcPts val="0"/>
              </a:spcBef>
              <a:spcAft>
                <a:spcPts val="0"/>
              </a:spcAft>
            </a:pPr>
            <a:r>
              <a:rPr lang="en-US" dirty="0"/>
              <a:t>Using the “claw” will prevent your fingers from being cut.  The link below will show you how to hold your other hand to keep it safe.</a:t>
            </a:r>
          </a:p>
          <a:p>
            <a:pPr marL="171450" lvl="0" indent="-171450" algn="l" rtl="0">
              <a:spcBef>
                <a:spcPts val="0"/>
              </a:spcBef>
              <a:spcAft>
                <a:spcPts val="0"/>
              </a:spcAft>
            </a:pPr>
            <a:r>
              <a:rPr lang="en-US" dirty="0"/>
              <a:t>As you chop, use the dominant hand to rock the knife without lifting it.</a:t>
            </a:r>
          </a:p>
          <a:p>
            <a:pPr marL="171450" lvl="0" indent="-171450" algn="l" rtl="0">
              <a:spcBef>
                <a:spcPts val="0"/>
              </a:spcBef>
              <a:spcAft>
                <a:spcPts val="0"/>
              </a:spcAft>
            </a:pPr>
            <a:r>
              <a:rPr lang="en-US" dirty="0"/>
              <a:t>The guiding hand (using “the claw”) will move the food toward the knife as you chop.</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2dc382b2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2dc382b2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2dc382b2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2dc382b2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2dc382b2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2dc382b2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2dc382b2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2dc382b2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2ca2805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2ca2805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none" strike="noStrike" cap="none" dirty="0">
                <a:solidFill>
                  <a:srgbClr val="000000"/>
                </a:solidFill>
                <a:effectLst/>
                <a:latin typeface="Arial"/>
                <a:ea typeface="Arial"/>
                <a:cs typeface="Arial"/>
                <a:sym typeface="Arial"/>
              </a:rPr>
              <a:t>Anticipatory Set:</a:t>
            </a:r>
            <a:endParaRPr lang="en-US" sz="1100" b="0" i="0" u="none" strike="noStrike" cap="none" dirty="0">
              <a:solidFill>
                <a:srgbClr val="000000"/>
              </a:solidFill>
              <a:effectLst/>
              <a:latin typeface="Arial"/>
              <a:ea typeface="Arial"/>
              <a:cs typeface="Arial"/>
              <a:sym typeface="Arial"/>
            </a:endParaRPr>
          </a:p>
          <a:p>
            <a:pPr rtl="0" fontAlgn="base"/>
            <a:r>
              <a:rPr lang="en-US" sz="1100" b="0" i="0" u="none" strike="noStrike" cap="none" dirty="0">
                <a:solidFill>
                  <a:srgbClr val="000000"/>
                </a:solidFill>
                <a:effectLst/>
                <a:latin typeface="Arial"/>
                <a:ea typeface="Arial"/>
                <a:cs typeface="Arial"/>
                <a:sym typeface="Arial"/>
              </a:rPr>
              <a:t>Using a chef’s knife, demonstrate how to cut up a carrot into even slices.</a:t>
            </a:r>
          </a:p>
          <a:p>
            <a:pPr rtl="0" fontAlgn="base"/>
            <a:r>
              <a:rPr lang="en-US" sz="1100" b="1" i="0" u="none" strike="noStrike" cap="none" dirty="0">
                <a:solidFill>
                  <a:srgbClr val="000000"/>
                </a:solidFill>
                <a:effectLst/>
                <a:latin typeface="Arial"/>
                <a:ea typeface="Arial"/>
                <a:cs typeface="Arial"/>
                <a:sym typeface="Arial"/>
              </a:rPr>
              <a:t>Instructional Content:</a:t>
            </a:r>
            <a:endParaRPr lang="en-US" sz="1100" b="0" i="0" u="none" strike="noStrike" cap="none" dirty="0">
              <a:solidFill>
                <a:srgbClr val="000000"/>
              </a:solidFill>
              <a:effectLst/>
              <a:latin typeface="Arial"/>
              <a:ea typeface="Arial"/>
              <a:cs typeface="Arial"/>
              <a:sym typeface="Arial"/>
            </a:endParaRPr>
          </a:p>
          <a:p>
            <a:pPr rtl="0" fontAlgn="base"/>
            <a:r>
              <a:rPr lang="en-US" sz="1100" b="0" i="0" u="none" strike="noStrike" cap="none" dirty="0">
                <a:solidFill>
                  <a:srgbClr val="000000"/>
                </a:solidFill>
                <a:effectLst/>
                <a:latin typeface="Arial"/>
                <a:ea typeface="Arial"/>
                <a:cs typeface="Arial"/>
                <a:sym typeface="Arial"/>
              </a:rPr>
              <a:t>Watch and take notes using this PowerPoint guide. There are video links to YouTube within the PowerPoint. </a:t>
            </a:r>
            <a:r>
              <a:rPr lang="en-US" sz="1100" b="0" i="0" u="none" strike="noStrike" cap="none" dirty="0">
                <a:solidFill>
                  <a:srgbClr val="000000"/>
                </a:solidFill>
                <a:effectLst/>
                <a:latin typeface="Arial"/>
                <a:ea typeface="Arial"/>
                <a:cs typeface="Arial"/>
                <a:sym typeface="Arial"/>
                <a:hlinkClick r:id="rId3"/>
              </a:rPr>
              <a:t> </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2e1a7dd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2e1a7dd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Assessments:</a:t>
            </a:r>
          </a:p>
          <a:p>
            <a:r>
              <a:rPr lang="en-US" dirty="0"/>
              <a:t>Observe students using knives.</a:t>
            </a:r>
          </a:p>
          <a:p>
            <a:r>
              <a:rPr lang="en-US" dirty="0"/>
              <a:t>Knife Safety Quiz or Knife Safety Online Quiz</a:t>
            </a:r>
          </a:p>
        </p:txBody>
      </p:sp>
    </p:spTree>
    <p:extLst>
      <p:ext uri="{BB962C8B-B14F-4D97-AF65-F5344CB8AC3E}">
        <p14:creationId xmlns:p14="http://schemas.microsoft.com/office/powerpoint/2010/main" val="126957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2e1a7dd6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2e1a7dd6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2e1a7dd6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2e1a7dd6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2e1a7dd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2e1a7dd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2e1a7dd6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2e1a7dd6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2e1a7dd6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2e1a7dd6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2e1a7dd6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2e1a7dd6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2e1a7dd6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2e1a7dd6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2e1a7dd6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2e1a7dd6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2ca28058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2ca28058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fontAlgn="base">
              <a:buNone/>
            </a:pPr>
            <a:r>
              <a:rPr lang="en-US" sz="1100" b="1" i="0" u="none" strike="noStrike" cap="none" dirty="0">
                <a:solidFill>
                  <a:srgbClr val="000000"/>
                </a:solidFill>
                <a:effectLst/>
                <a:latin typeface="Arial"/>
                <a:ea typeface="Arial"/>
                <a:cs typeface="Arial"/>
                <a:sym typeface="Arial"/>
              </a:rPr>
              <a:t>Purpose:  </a:t>
            </a:r>
            <a:endParaRPr lang="en-US" sz="1100" b="0" i="0" u="none" strike="noStrike" cap="none" dirty="0">
              <a:solidFill>
                <a:srgbClr val="000000"/>
              </a:solidFill>
              <a:effectLst/>
              <a:latin typeface="Arial"/>
              <a:ea typeface="Arial"/>
              <a:cs typeface="Arial"/>
              <a:sym typeface="Arial"/>
            </a:endParaRPr>
          </a:p>
          <a:p>
            <a:pPr rtl="0" fontAlgn="base"/>
            <a:r>
              <a:rPr lang="en-US" sz="1100" b="0" i="0" u="none" strike="noStrike" cap="none" dirty="0">
                <a:solidFill>
                  <a:srgbClr val="000000"/>
                </a:solidFill>
                <a:effectLst/>
                <a:latin typeface="Arial"/>
                <a:ea typeface="Arial"/>
                <a:cs typeface="Arial"/>
                <a:sym typeface="Arial"/>
              </a:rPr>
              <a:t>Knives can be the most dangerous tool in the kitchen, yet they are essential for food preparation. Students will learn about and use a variety of knives for different purposes in the foods lab.</a:t>
            </a: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2e1a7dd6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62e1a7dd6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2e1a7dd6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2e1a7dd6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2e1a7dd6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2e1a7dd6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64ac98963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64ac98963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2e1a7dd6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2e1a7dd6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4ac98963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4ac98963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Safety Tip:</a:t>
            </a:r>
          </a:p>
          <a:p>
            <a:pPr rtl="0" fontAlgn="base"/>
            <a:r>
              <a:rPr lang="en-US" sz="1100" b="0" i="0" u="none" strike="noStrike" cap="none" dirty="0">
                <a:solidFill>
                  <a:srgbClr val="000000"/>
                </a:solidFill>
                <a:effectLst/>
                <a:latin typeface="Arial"/>
                <a:ea typeface="Arial"/>
                <a:cs typeface="Arial"/>
                <a:sym typeface="Arial"/>
              </a:rPr>
              <a:t>Always use the correct knife for the task.</a:t>
            </a:r>
          </a:p>
          <a:p>
            <a:pPr rtl="0" fontAlgn="base"/>
            <a:r>
              <a:rPr lang="en-US" sz="1100" b="0" i="0" u="none" strike="noStrike" cap="none" dirty="0">
                <a:solidFill>
                  <a:srgbClr val="000000"/>
                </a:solidFill>
                <a:effectLst/>
                <a:latin typeface="Arial"/>
                <a:ea typeface="Arial"/>
                <a:cs typeface="Arial"/>
                <a:sym typeface="Arial"/>
              </a:rPr>
              <a:t>Never use a knife to perform inappropriate tasks, such as opening a can or bottle.  Doing so could damage the knife and injure you.</a:t>
            </a:r>
          </a:p>
          <a:p>
            <a:pPr rtl="0" fontAlgn="base"/>
            <a:r>
              <a:rPr lang="en-US" sz="1100" b="0" i="0" u="none" strike="noStrike" cap="none" dirty="0">
                <a:solidFill>
                  <a:srgbClr val="000000"/>
                </a:solidFill>
                <a:effectLst/>
                <a:latin typeface="Arial"/>
                <a:ea typeface="Arial"/>
                <a:cs typeface="Arial"/>
                <a:sym typeface="Arial"/>
              </a:rPr>
              <a:t>Always use a sharp knife.  More accidents happen when using a dull knife because it may require more force.</a:t>
            </a:r>
          </a:p>
        </p:txBody>
      </p:sp>
    </p:spTree>
    <p:extLst>
      <p:ext uri="{BB962C8B-B14F-4D97-AF65-F5344CB8AC3E}">
        <p14:creationId xmlns:p14="http://schemas.microsoft.com/office/powerpoint/2010/main" val="418942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Cutting tips:</a:t>
            </a:r>
          </a:p>
          <a:p>
            <a:r>
              <a:rPr lang="en-US" dirty="0"/>
              <a:t>Always cut slowly and with care.</a:t>
            </a:r>
          </a:p>
          <a:p>
            <a:r>
              <a:rPr lang="en-US" dirty="0"/>
              <a:t>Cut away from the body.</a:t>
            </a:r>
          </a:p>
          <a:p>
            <a:r>
              <a:rPr lang="en-US" dirty="0"/>
              <a:t>Make sure to cut with dry hands to prevent slippage</a:t>
            </a:r>
          </a:p>
          <a:p>
            <a:r>
              <a:rPr lang="en-US" dirty="0"/>
              <a:t>Keep distractions out of the kitchen when you are chopping.</a:t>
            </a:r>
          </a:p>
          <a:p>
            <a:r>
              <a:rPr lang="en-US" dirty="0"/>
              <a:t>Pay attention as you chop to prevent injury.</a:t>
            </a:r>
          </a:p>
          <a:p>
            <a:r>
              <a:rPr lang="en-US" dirty="0"/>
              <a:t>Any time you are chopping fruits and vegetables, chop in half first to create a flat surface.  This will give you better control so the food won’t roll under the knife.</a:t>
            </a:r>
          </a:p>
          <a:p>
            <a:endParaRPr lang="en-US" dirty="0"/>
          </a:p>
        </p:txBody>
      </p:sp>
    </p:spTree>
    <p:extLst>
      <p:ext uri="{BB962C8B-B14F-4D97-AF65-F5344CB8AC3E}">
        <p14:creationId xmlns:p14="http://schemas.microsoft.com/office/powerpoint/2010/main" val="95721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4ac9896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4ac9896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Chef’s Knife</a:t>
            </a:r>
          </a:p>
          <a:p>
            <a:pPr marL="171450" lvl="0" indent="-171450" algn="l" rtl="0">
              <a:spcBef>
                <a:spcPts val="0"/>
              </a:spcBef>
              <a:spcAft>
                <a:spcPts val="0"/>
              </a:spcAft>
            </a:pPr>
            <a:r>
              <a:rPr lang="en-US" dirty="0"/>
              <a:t>Largest knife in the kitchen.</a:t>
            </a:r>
          </a:p>
          <a:p>
            <a:pPr marL="171450" lvl="0" indent="-171450" algn="l" rtl="0">
              <a:spcBef>
                <a:spcPts val="0"/>
              </a:spcBef>
              <a:spcAft>
                <a:spcPts val="0"/>
              </a:spcAft>
            </a:pPr>
            <a:r>
              <a:rPr lang="en-US" dirty="0"/>
              <a:t>Usually 8 – 10” long.</a:t>
            </a:r>
          </a:p>
          <a:p>
            <a:pPr marL="171450" lvl="0" indent="-171450" algn="l" rtl="0">
              <a:spcBef>
                <a:spcPts val="0"/>
              </a:spcBef>
              <a:spcAft>
                <a:spcPts val="0"/>
              </a:spcAft>
            </a:pPr>
            <a:r>
              <a:rPr lang="en-US" dirty="0"/>
              <a:t>Should feel comfortable and balanced in your hand.</a:t>
            </a:r>
          </a:p>
          <a:p>
            <a:pPr marL="171450" lvl="0" indent="-171450" algn="l" rtl="0">
              <a:spcBef>
                <a:spcPts val="0"/>
              </a:spcBef>
              <a:spcAft>
                <a:spcPts val="0"/>
              </a:spcAft>
            </a:pPr>
            <a:r>
              <a:rPr lang="en-US" dirty="0"/>
              <a:t>Select a chef’s knife with a full tang, meaning that the blade should go completely through the handle to promote long wear and stability.</a:t>
            </a:r>
          </a:p>
          <a:p>
            <a:pPr marL="171450" lvl="0" indent="-171450" algn="l" rtl="0">
              <a:spcBef>
                <a:spcPts val="0"/>
              </a:spcBef>
              <a:spcAft>
                <a:spcPts val="0"/>
              </a:spcAft>
            </a:pPr>
            <a:r>
              <a:rPr lang="en-US" dirty="0"/>
              <a:t>Use the chef’s knife to cut any food that would be chopped or minced or needing a cutting board including herbs, slicing watermelon, cutting all types of fruits and veggies and more!</a:t>
            </a:r>
          </a:p>
          <a:p>
            <a:pPr marL="171450" lvl="0" indent="-171450" algn="l" rtl="0">
              <a:spcBef>
                <a:spcPts val="0"/>
              </a:spcBef>
              <a:spcAft>
                <a:spcPts val="0"/>
              </a:spcAft>
            </a:pPr>
            <a:endParaRPr lang="en-US" dirty="0"/>
          </a:p>
          <a:p>
            <a:pPr marL="0" lvl="0" indent="0" algn="l" rtl="0">
              <a:spcBef>
                <a:spcPts val="0"/>
              </a:spcBef>
              <a:spcAft>
                <a:spcPts val="0"/>
              </a:spcAft>
              <a:buNone/>
            </a:pPr>
            <a:r>
              <a:rPr lang="en-US" b="1" dirty="0"/>
              <a:t>Paring Knife:</a:t>
            </a:r>
          </a:p>
          <a:p>
            <a:pPr marL="171450" lvl="0" indent="-171450" algn="l" rtl="0">
              <a:spcBef>
                <a:spcPts val="0"/>
              </a:spcBef>
              <a:spcAft>
                <a:spcPts val="0"/>
              </a:spcAft>
            </a:pPr>
            <a:r>
              <a:rPr lang="en-US" dirty="0"/>
              <a:t>Small blade – 2 1⁄2 - 4” long</a:t>
            </a:r>
          </a:p>
          <a:p>
            <a:pPr marL="171450" lvl="0" indent="-171450" algn="l" rtl="0">
              <a:spcBef>
                <a:spcPts val="0"/>
              </a:spcBef>
              <a:spcAft>
                <a:spcPts val="0"/>
              </a:spcAft>
            </a:pPr>
            <a:r>
              <a:rPr lang="en-US" dirty="0"/>
              <a:t>Mainly used for peeling fruits and vegetables</a:t>
            </a:r>
          </a:p>
          <a:p>
            <a:pPr marL="171450" lvl="0" indent="-171450" algn="l" rtl="0">
              <a:spcBef>
                <a:spcPts val="0"/>
              </a:spcBef>
              <a:spcAft>
                <a:spcPts val="0"/>
              </a:spcAft>
            </a:pPr>
            <a:r>
              <a:rPr lang="en-US" dirty="0"/>
              <a:t>Also used to create garnishes</a:t>
            </a:r>
          </a:p>
          <a:p>
            <a:pPr marL="171450" lvl="0" indent="-171450" algn="l" rtl="0">
              <a:spcBef>
                <a:spcPts val="0"/>
              </a:spcBef>
              <a:spcAft>
                <a:spcPts val="0"/>
              </a:spcAft>
            </a:pPr>
            <a:endParaRPr lang="en-US" dirty="0"/>
          </a:p>
          <a:p>
            <a:pPr marL="0" lvl="0" indent="0" algn="l" rtl="0">
              <a:spcBef>
                <a:spcPts val="0"/>
              </a:spcBef>
              <a:spcAft>
                <a:spcPts val="0"/>
              </a:spcAft>
              <a:buNone/>
            </a:pPr>
            <a:r>
              <a:rPr lang="en-US" b="1" dirty="0"/>
              <a:t>Serrated Bread Knife: </a:t>
            </a:r>
            <a:endParaRPr lang="en-US" b="0" dirty="0"/>
          </a:p>
          <a:p>
            <a:pPr marL="171450" lvl="0" indent="-171450" algn="l" rtl="0">
              <a:spcBef>
                <a:spcPts val="0"/>
              </a:spcBef>
              <a:spcAft>
                <a:spcPts val="0"/>
              </a:spcAft>
            </a:pPr>
            <a:r>
              <a:rPr lang="en-US" b="0" dirty="0"/>
              <a:t>Must be very sharp to slice bread.</a:t>
            </a:r>
          </a:p>
          <a:p>
            <a:pPr marL="171450" lvl="0" indent="-171450" algn="l" rtl="0">
              <a:spcBef>
                <a:spcPts val="0"/>
              </a:spcBef>
              <a:spcAft>
                <a:spcPts val="0"/>
              </a:spcAft>
            </a:pPr>
            <a:r>
              <a:rPr lang="en-US" b="0" dirty="0"/>
              <a:t>Blade must be at least 7” long, but preferably 9” to adequately slice bread – the longer the blade, the cleaner the slice.</a:t>
            </a:r>
          </a:p>
          <a:p>
            <a:pPr marL="171450" lvl="0" indent="-171450" algn="l" rtl="0">
              <a:spcBef>
                <a:spcPts val="0"/>
              </a:spcBef>
              <a:spcAft>
                <a:spcPts val="0"/>
              </a:spcAft>
            </a:pPr>
            <a:r>
              <a:rPr lang="en-US" b="0" dirty="0"/>
              <a:t>Serrated knife allows bread to be sliced easily.</a:t>
            </a:r>
          </a:p>
          <a:p>
            <a:pPr marL="171450" lvl="0" indent="-171450" algn="l" rtl="0">
              <a:spcBef>
                <a:spcPts val="0"/>
              </a:spcBef>
              <a:spcAft>
                <a:spcPts val="0"/>
              </a:spcAft>
            </a:pPr>
            <a:r>
              <a:rPr lang="en-US" b="0" dirty="0"/>
              <a:t>Bread knives can also be effective for cutting tomatoes.</a:t>
            </a:r>
            <a:endParaRPr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2ca28058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2ca28058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2e618ff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2e618ff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fontAlgn="base">
              <a:buNone/>
            </a:pPr>
            <a:r>
              <a:rPr lang="en-US" sz="1100" b="1" i="0" u="none" strike="noStrike" cap="none" dirty="0">
                <a:solidFill>
                  <a:srgbClr val="000000"/>
                </a:solidFill>
                <a:effectLst/>
                <a:latin typeface="Arial"/>
                <a:ea typeface="Arial"/>
                <a:cs typeface="Arial"/>
                <a:sym typeface="Arial"/>
              </a:rPr>
              <a:t>Cutting Board Tips:</a:t>
            </a:r>
          </a:p>
          <a:p>
            <a:pPr rtl="0" fontAlgn="base"/>
            <a:r>
              <a:rPr lang="en-US" sz="1100" b="0" i="0" u="none" strike="noStrike" cap="none" dirty="0">
                <a:solidFill>
                  <a:srgbClr val="000000"/>
                </a:solidFill>
                <a:effectLst/>
                <a:latin typeface="Arial"/>
                <a:ea typeface="Arial"/>
                <a:cs typeface="Arial"/>
                <a:sym typeface="Arial"/>
              </a:rPr>
              <a:t>Use a clean wooden, bamboo or plastic cutting board.</a:t>
            </a:r>
          </a:p>
          <a:p>
            <a:pPr rtl="0" fontAlgn="base"/>
            <a:r>
              <a:rPr lang="en-US" sz="1100" b="0" i="0" u="none" strike="noStrike" cap="none" dirty="0">
                <a:solidFill>
                  <a:srgbClr val="000000"/>
                </a:solidFill>
                <a:effectLst/>
                <a:latin typeface="Arial"/>
                <a:ea typeface="Arial"/>
                <a:cs typeface="Arial"/>
                <a:sym typeface="Arial"/>
              </a:rPr>
              <a:t>Avoid glass, ceramic and marble cutting surfaces.  They dull knives.</a:t>
            </a:r>
          </a:p>
          <a:p>
            <a:pPr rtl="0" fontAlgn="base"/>
            <a:r>
              <a:rPr lang="en-US" sz="1100" b="0" i="0" u="none" strike="noStrike" cap="none" dirty="0">
                <a:solidFill>
                  <a:srgbClr val="000000"/>
                </a:solidFill>
                <a:effectLst/>
                <a:latin typeface="Arial"/>
                <a:ea typeface="Arial"/>
                <a:cs typeface="Arial"/>
                <a:sym typeface="Arial"/>
              </a:rPr>
              <a:t>Stabilize the cutting board by placing a flattened damp towel under it.  This will prevent the board from slipping.</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2ca2805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2ca28058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oLTaMPjAgLo"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PYf0kY0Rpx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S9VKDpSrnG8"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jdorganizer.blogspot.com/2007/09/nine-options-for-storing-your-knives.html" TargetMode="External"/><Relationship Id="rId12" Type="http://schemas.openxmlformats.org/officeDocument/2006/relationships/hyperlink" Target="https://cooking.stackexchange.com/questions/96545/how-do-you-funnel-food-off-a-cutting-board"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3.jpg"/><Relationship Id="rId5" Type="http://schemas.openxmlformats.org/officeDocument/2006/relationships/hyperlink" Target="http://loridanelle.blogspot.com/2010/09/tips-tricks-get-your-pots-pans-shiny.html" TargetMode="External"/><Relationship Id="rId10" Type="http://schemas.openxmlformats.org/officeDocument/2006/relationships/hyperlink" Target="http://www.mycraftilyeverafter.com/2015/06/10/how-to-make-chores-fun-for-kids/" TargetMode="External"/><Relationship Id="rId4" Type="http://schemas.openxmlformats.org/officeDocument/2006/relationships/image" Target="../media/image19.jpg"/><Relationship Id="rId9"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20gwf7YttQ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4JdWEQ-4Y-w"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mVXvoQOMS2E"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KaUtS24RjAo"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hyperlink" Target="https://bit.ly/3dXjoJ0"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Wk3scs5FqCY"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uzXh2tn99wE"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ainpop.com/games/ninjakitchen/"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p9mzBckf3G4"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hyperlink" Target="https://www.purposegames.com/game/f2ae6b02"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uLXEiMIiF5E"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www.instructables.com/id/Make-an-Edible-Apple-Swan/" TargetMode="Externa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ideo" Target="https://www.youtube.com/embed/6EVWhtfRw2E"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tastemade.com/videos/choo-choo-train-knife-hack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b3YnO-mK6m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IxULD-DOwe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Shojumaru"/>
                <a:ea typeface="Shojumaru"/>
                <a:cs typeface="Shojumaru"/>
                <a:sym typeface="Shojumaru"/>
              </a:rPr>
              <a:t>Knife Skills</a:t>
            </a:r>
            <a:endParaRPr>
              <a:latin typeface="Shojumaru"/>
              <a:ea typeface="Shojumaru"/>
              <a:cs typeface="Shojumaru"/>
              <a:sym typeface="Shojumaru"/>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An Interactive Workbook </a:t>
            </a:r>
            <a:endParaRPr>
              <a:solidFill>
                <a:srgbClr val="0000FF"/>
              </a:solidFill>
            </a:endParaRPr>
          </a:p>
        </p:txBody>
      </p:sp>
      <p:pic>
        <p:nvPicPr>
          <p:cNvPr id="56" name="Google Shape;56;p13"/>
          <p:cNvPicPr preferRelativeResize="0"/>
          <p:nvPr/>
        </p:nvPicPr>
        <p:blipFill>
          <a:blip r:embed="rId3">
            <a:alphaModFix/>
          </a:blip>
          <a:stretch>
            <a:fillRect/>
          </a:stretch>
        </p:blipFill>
        <p:spPr>
          <a:xfrm>
            <a:off x="6917568" y="1295125"/>
            <a:ext cx="1791874" cy="2255524"/>
          </a:xfrm>
          <a:prstGeom prst="rect">
            <a:avLst/>
          </a:prstGeom>
          <a:noFill/>
          <a:ln>
            <a:noFill/>
          </a:ln>
        </p:spPr>
      </p:pic>
      <p:sp>
        <p:nvSpPr>
          <p:cNvPr id="2" name="TextBox 1">
            <a:extLst>
              <a:ext uri="{FF2B5EF4-FFF2-40B4-BE49-F238E27FC236}">
                <a16:creationId xmlns:a16="http://schemas.microsoft.com/office/drawing/2014/main" id="{A63B8356-EC42-4535-91D7-1833178E9754}"/>
              </a:ext>
            </a:extLst>
          </p:cNvPr>
          <p:cNvSpPr txBox="1"/>
          <p:nvPr/>
        </p:nvSpPr>
        <p:spPr>
          <a:xfrm>
            <a:off x="1303283" y="4183117"/>
            <a:ext cx="6411310" cy="523220"/>
          </a:xfrm>
          <a:prstGeom prst="rect">
            <a:avLst/>
          </a:prstGeom>
          <a:noFill/>
        </p:spPr>
        <p:txBody>
          <a:bodyPr wrap="square" rtlCol="0">
            <a:spAutoFit/>
          </a:bodyPr>
          <a:lstStyle/>
          <a:p>
            <a:r>
              <a:rPr lang="en-US" dirty="0"/>
              <a:t>Original copy by: </a:t>
            </a:r>
            <a:r>
              <a:rPr lang="en-US" dirty="0" err="1"/>
              <a:t>Camelle</a:t>
            </a:r>
            <a:r>
              <a:rPr lang="en-US" dirty="0"/>
              <a:t> Kinney &amp; David Travis, Lincoln Nebraska</a:t>
            </a:r>
          </a:p>
          <a:p>
            <a:r>
              <a:rPr lang="en-US" dirty="0"/>
              <a:t>Adapted by: Barbara Scully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980000"/>
                </a:solidFill>
                <a:latin typeface="Shojumaru"/>
                <a:ea typeface="Shojumaru"/>
                <a:cs typeface="Shojumaru"/>
                <a:sym typeface="Shojumaru"/>
              </a:rPr>
              <a:t>Review: Kitchen knives</a:t>
            </a:r>
            <a:endParaRPr b="1">
              <a:solidFill>
                <a:srgbClr val="980000"/>
              </a:solidFill>
              <a:latin typeface="Shojumaru"/>
              <a:ea typeface="Shojumaru"/>
              <a:cs typeface="Shojumaru"/>
              <a:sym typeface="Shojumaru"/>
            </a:endParaRPr>
          </a:p>
        </p:txBody>
      </p:sp>
      <p:graphicFrame>
        <p:nvGraphicFramePr>
          <p:cNvPr id="119" name="Google Shape;119;p20"/>
          <p:cNvGraphicFramePr/>
          <p:nvPr/>
        </p:nvGraphicFramePr>
        <p:xfrm>
          <a:off x="246925" y="1112860"/>
          <a:ext cx="8471825" cy="3739950"/>
        </p:xfrm>
        <a:graphic>
          <a:graphicData uri="http://schemas.openxmlformats.org/drawingml/2006/table">
            <a:tbl>
              <a:tblPr>
                <a:noFill/>
                <a:tableStyleId>{2D0514B0-3FD6-49AF-9D72-5EE434DEE450}</a:tableStyleId>
              </a:tblPr>
              <a:tblGrid>
                <a:gridCol w="4391175">
                  <a:extLst>
                    <a:ext uri="{9D8B030D-6E8A-4147-A177-3AD203B41FA5}">
                      <a16:colId xmlns:a16="http://schemas.microsoft.com/office/drawing/2014/main" val="20000"/>
                    </a:ext>
                  </a:extLst>
                </a:gridCol>
                <a:gridCol w="4080650">
                  <a:extLst>
                    <a:ext uri="{9D8B030D-6E8A-4147-A177-3AD203B41FA5}">
                      <a16:colId xmlns:a16="http://schemas.microsoft.com/office/drawing/2014/main" val="20001"/>
                    </a:ext>
                  </a:extLst>
                </a:gridCol>
              </a:tblGrid>
              <a:tr h="463025">
                <a:tc gridSpan="2">
                  <a:txBody>
                    <a:bodyPr/>
                    <a:lstStyle/>
                    <a:p>
                      <a:pPr marL="0" lvl="0" indent="0" algn="l" rtl="0">
                        <a:spcBef>
                          <a:spcPts val="0"/>
                        </a:spcBef>
                        <a:spcAft>
                          <a:spcPts val="0"/>
                        </a:spcAft>
                        <a:buNone/>
                      </a:pPr>
                      <a:r>
                        <a:rPr lang="en" b="1">
                          <a:solidFill>
                            <a:srgbClr val="FFFFFF"/>
                          </a:solidFill>
                        </a:rPr>
                        <a:t>More fun with knives: </a:t>
                      </a:r>
                      <a:endParaRPr b="1">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666666"/>
                    </a:solidFill>
                  </a:tcPr>
                </a:tc>
                <a:tc hMerge="1">
                  <a:txBody>
                    <a:bodyPr/>
                    <a:lstStyle/>
                    <a:p>
                      <a:endParaRPr lang="en-US"/>
                    </a:p>
                  </a:txBody>
                  <a:tcPr/>
                </a:tc>
                <a:extLst>
                  <a:ext uri="{0D108BD9-81ED-4DB2-BD59-A6C34878D82A}">
                    <a16:rowId xmlns:a16="http://schemas.microsoft.com/office/drawing/2014/main" val="10000"/>
                  </a:ext>
                </a:extLst>
              </a:tr>
              <a:tr h="463025">
                <a:tc>
                  <a:txBody>
                    <a:bodyPr/>
                    <a:lstStyle/>
                    <a:p>
                      <a:pPr marL="0" lvl="0" indent="0" algn="l" rtl="0">
                        <a:spcBef>
                          <a:spcPts val="0"/>
                        </a:spcBef>
                        <a:spcAft>
                          <a:spcPts val="0"/>
                        </a:spcAft>
                        <a:buNone/>
                      </a:pPr>
                      <a:r>
                        <a:rPr lang="en"/>
                        <a:t>What is the name of the knife that has teeth?</a:t>
                      </a: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03475">
                <a:tc>
                  <a:txBody>
                    <a:bodyPr/>
                    <a:lstStyle/>
                    <a:p>
                      <a:pPr marL="0" lvl="0" indent="0" algn="l" rtl="0">
                        <a:spcBef>
                          <a:spcPts val="0"/>
                        </a:spcBef>
                        <a:spcAft>
                          <a:spcPts val="0"/>
                        </a:spcAft>
                        <a:buNone/>
                      </a:pPr>
                      <a:r>
                        <a:rPr lang="en"/>
                        <a:t>Other than slicing, what other use does a paring knife have?</a:t>
                      </a: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03475">
                <a:tc>
                  <a:txBody>
                    <a:bodyPr/>
                    <a:lstStyle/>
                    <a:p>
                      <a:pPr marL="0" lvl="0" indent="0" algn="l" rtl="0">
                        <a:spcBef>
                          <a:spcPts val="0"/>
                        </a:spcBef>
                        <a:spcAft>
                          <a:spcPts val="0"/>
                        </a:spcAft>
                        <a:buNone/>
                      </a:pPr>
                      <a:r>
                        <a:rPr lang="en"/>
                        <a:t>What is the name of the knife that has a long, wide blade?</a:t>
                      </a: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03475">
                <a:tc>
                  <a:txBody>
                    <a:bodyPr/>
                    <a:lstStyle/>
                    <a:p>
                      <a:pPr marL="0" lvl="0" indent="0" algn="l" rtl="0">
                        <a:spcBef>
                          <a:spcPts val="0"/>
                        </a:spcBef>
                        <a:spcAft>
                          <a:spcPts val="0"/>
                        </a:spcAft>
                        <a:buNone/>
                      </a:pPr>
                      <a:r>
                        <a:rPr lang="en"/>
                        <a:t>What is the name of the blade that is flexible enough to easily cut meat, poultry and fish off of the bone?</a:t>
                      </a: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03475">
                <a:tc>
                  <a:txBody>
                    <a:bodyPr/>
                    <a:lstStyle/>
                    <a:p>
                      <a:pPr marL="0" lvl="0" indent="0" algn="l" rtl="0">
                        <a:spcBef>
                          <a:spcPts val="0"/>
                        </a:spcBef>
                        <a:spcAft>
                          <a:spcPts val="0"/>
                        </a:spcAft>
                        <a:buNone/>
                      </a:pPr>
                      <a:r>
                        <a:rPr lang="en" sz="1500">
                          <a:highlight>
                            <a:srgbClr val="FFFFFF"/>
                          </a:highlight>
                        </a:rPr>
                        <a:t>How should you always clean your knives after using? (Dishwasher or Hand wash?) Explain.</a:t>
                      </a: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82175" y="90400"/>
            <a:ext cx="8988900" cy="96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CC0000"/>
                </a:solidFill>
                <a:latin typeface="Shojumaru"/>
                <a:ea typeface="Shojumaru"/>
                <a:cs typeface="Shojumaru"/>
                <a:sym typeface="Shojumaru"/>
              </a:rPr>
              <a:t>Knife safety: Knives are one of the most dangerous items in the kitchen.  Learn how to safely use them</a:t>
            </a:r>
            <a:r>
              <a:rPr lang="en" sz="2400">
                <a:solidFill>
                  <a:srgbClr val="CC0000"/>
                </a:solidFill>
                <a:latin typeface="Shojumaru"/>
                <a:ea typeface="Shojumaru"/>
                <a:cs typeface="Shojumaru"/>
                <a:sym typeface="Shojumaru"/>
              </a:rPr>
              <a:t>.</a:t>
            </a:r>
            <a:endParaRPr sz="2400">
              <a:solidFill>
                <a:srgbClr val="CC0000"/>
              </a:solidFill>
              <a:latin typeface="Shojumaru"/>
              <a:ea typeface="Shojumaru"/>
              <a:cs typeface="Shojumaru"/>
              <a:sym typeface="Shojumaru"/>
            </a:endParaRPr>
          </a:p>
        </p:txBody>
      </p:sp>
      <p:pic>
        <p:nvPicPr>
          <p:cNvPr id="125" name="Google Shape;125;p21" descr="Chef Eric demonstrates nine basic knife skills video when handling kitchen knives that taught in every cooking school.&#10;&#10;▶ Share this Video: https://youtu.be/oLTaMPjAgLo&#10;▶ Thumbs Up and comment on this video.  &#10;&#10;★☆★ HIRE ME! CHEF SERVICES &amp; PRODUCTS: ★☆★&#10;▶ 911 Chef Eric Official Website: http://bit.ly/2fPpmxB&#10;▶ Online Culinary School: http://bit.ly/2RZrcyt&#10;▶ Restaurant Consulting: http://bit.ly/2QQPCKo&#10;▶ Leadership Coaching: http://bit.ly/2Q2XgE4&#10;▶ Buy my book: A Gourmand in Training: http://amzn.to/1hEYzn4&#10;&#10;★☆★ FOLLOW ME BELOW: ★☆★&#10;▶ Subscribe to this channel: http://bit.ly/1ltcqPS&#10;▶ Blog: http://bit.ly/2fPl3CD &#10;▶ Facebook Fan Page:  http://bit.ly/2gqnvTw&#10;▶ Twitter: http://bit.ly/1NHZphq&#10;▶ Instagram:  http://bit.ly/2feQg3F&#10;▶ Pinterest:  http://bit.ly/1K9YfDH&#10;▶ Contact me: http://bit.ly/2RUzYOc&#10;&#10;#basicknifeskills #chefbasicknifeskills #kitchenknifesafetyskills ##basicknifesafetyskills" title="Learn Basic Knife Safety Skills - Chef Basic Knife Skills">
            <a:hlinkClick r:id="rId3"/>
          </p:cNvPr>
          <p:cNvPicPr preferRelativeResize="0"/>
          <p:nvPr/>
        </p:nvPicPr>
        <p:blipFill>
          <a:blip r:embed="rId4">
            <a:alphaModFix/>
          </a:blip>
          <a:stretch>
            <a:fillRect/>
          </a:stretch>
        </p:blipFill>
        <p:spPr>
          <a:xfrm>
            <a:off x="4326375" y="1137444"/>
            <a:ext cx="4538950" cy="3404206"/>
          </a:xfrm>
          <a:prstGeom prst="rect">
            <a:avLst/>
          </a:prstGeom>
          <a:noFill/>
          <a:ln w="38100" cap="flat" cmpd="sng">
            <a:solidFill>
              <a:srgbClr val="000000"/>
            </a:solidFill>
            <a:prstDash val="solid"/>
            <a:round/>
            <a:headEnd type="none" w="sm" len="sm"/>
            <a:tailEnd type="none" w="sm" len="sm"/>
          </a:ln>
        </p:spPr>
      </p:pic>
      <p:graphicFrame>
        <p:nvGraphicFramePr>
          <p:cNvPr id="126" name="Google Shape;126;p21"/>
          <p:cNvGraphicFramePr/>
          <p:nvPr/>
        </p:nvGraphicFramePr>
        <p:xfrm>
          <a:off x="224775" y="1846700"/>
          <a:ext cx="3870100" cy="2514175"/>
        </p:xfrm>
        <a:graphic>
          <a:graphicData uri="http://schemas.openxmlformats.org/drawingml/2006/table">
            <a:tbl>
              <a:tblPr>
                <a:noFill/>
                <a:tableStyleId>{2D0514B0-3FD6-49AF-9D72-5EE434DEE450}</a:tableStyleId>
              </a:tblPr>
              <a:tblGrid>
                <a:gridCol w="409350">
                  <a:extLst>
                    <a:ext uri="{9D8B030D-6E8A-4147-A177-3AD203B41FA5}">
                      <a16:colId xmlns:a16="http://schemas.microsoft.com/office/drawing/2014/main" val="20000"/>
                    </a:ext>
                  </a:extLst>
                </a:gridCol>
                <a:gridCol w="3460750">
                  <a:extLst>
                    <a:ext uri="{9D8B030D-6E8A-4147-A177-3AD203B41FA5}">
                      <a16:colId xmlns:a16="http://schemas.microsoft.com/office/drawing/2014/main" val="20001"/>
                    </a:ext>
                  </a:extLst>
                </a:gridCol>
              </a:tblGrid>
              <a:tr h="560350">
                <a:tc>
                  <a:txBody>
                    <a:bodyPr/>
                    <a:lstStyle/>
                    <a:p>
                      <a:pPr marL="0" lvl="0" indent="0" algn="l" rtl="0">
                        <a:spcBef>
                          <a:spcPts val="0"/>
                        </a:spcBef>
                        <a:spcAft>
                          <a:spcPts val="0"/>
                        </a:spcAft>
                        <a:buNone/>
                      </a:pPr>
                      <a:r>
                        <a:rPr lang="en"/>
                        <a:t>1</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11050">
                <a:tc>
                  <a:txBody>
                    <a:bodyPr/>
                    <a:lstStyle/>
                    <a:p>
                      <a:pPr marL="0" lvl="0" indent="0" algn="l" rtl="0">
                        <a:spcBef>
                          <a:spcPts val="0"/>
                        </a:spcBef>
                        <a:spcAft>
                          <a:spcPts val="0"/>
                        </a:spcAft>
                        <a:buNone/>
                      </a:pPr>
                      <a:r>
                        <a:rPr lang="en"/>
                        <a:t>2</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78200">
                <a:tc>
                  <a:txBody>
                    <a:bodyPr/>
                    <a:lstStyle/>
                    <a:p>
                      <a:pPr marL="0" lvl="0" indent="0" algn="l" rtl="0">
                        <a:spcBef>
                          <a:spcPts val="0"/>
                        </a:spcBef>
                        <a:spcAft>
                          <a:spcPts val="0"/>
                        </a:spcAft>
                        <a:buNone/>
                      </a:pPr>
                      <a:r>
                        <a:rPr lang="en"/>
                        <a:t>3</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78200">
                <a:tc>
                  <a:txBody>
                    <a:bodyPr/>
                    <a:lstStyle/>
                    <a:p>
                      <a:pPr marL="0" lvl="0" indent="0" algn="l" rtl="0">
                        <a:spcBef>
                          <a:spcPts val="0"/>
                        </a:spcBef>
                        <a:spcAft>
                          <a:spcPts val="0"/>
                        </a:spcAft>
                        <a:buNone/>
                      </a:pPr>
                      <a:r>
                        <a:rPr lang="en"/>
                        <a:t>4</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86375">
                <a:tc>
                  <a:txBody>
                    <a:bodyPr/>
                    <a:lstStyle/>
                    <a:p>
                      <a:pPr marL="0" lvl="0" indent="0" algn="l" rtl="0">
                        <a:spcBef>
                          <a:spcPts val="0"/>
                        </a:spcBef>
                        <a:spcAft>
                          <a:spcPts val="0"/>
                        </a:spcAft>
                        <a:buNone/>
                      </a:pPr>
                      <a:r>
                        <a:rPr lang="en"/>
                        <a:t>5</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127" name="Google Shape;127;p21"/>
          <p:cNvGraphicFramePr/>
          <p:nvPr/>
        </p:nvGraphicFramePr>
        <p:xfrm>
          <a:off x="218325" y="1286175"/>
          <a:ext cx="3883000" cy="609570"/>
        </p:xfrm>
        <a:graphic>
          <a:graphicData uri="http://schemas.openxmlformats.org/drawingml/2006/table">
            <a:tbl>
              <a:tblPr>
                <a:noFill/>
                <a:tableStyleId>{2D0514B0-3FD6-49AF-9D72-5EE434DEE450}</a:tableStyleId>
              </a:tblPr>
              <a:tblGrid>
                <a:gridCol w="3883000">
                  <a:extLst>
                    <a:ext uri="{9D8B030D-6E8A-4147-A177-3AD203B41FA5}">
                      <a16:colId xmlns:a16="http://schemas.microsoft.com/office/drawing/2014/main" val="20000"/>
                    </a:ext>
                  </a:extLst>
                </a:gridCol>
              </a:tblGrid>
              <a:tr h="560525">
                <a:tc>
                  <a:txBody>
                    <a:bodyPr/>
                    <a:lstStyle/>
                    <a:p>
                      <a:pPr marL="0" lvl="0" indent="0" algn="ctr" rtl="0">
                        <a:spcBef>
                          <a:spcPts val="0"/>
                        </a:spcBef>
                        <a:spcAft>
                          <a:spcPts val="0"/>
                        </a:spcAft>
                        <a:buNone/>
                      </a:pPr>
                      <a:r>
                        <a:rPr lang="en" b="1">
                          <a:solidFill>
                            <a:srgbClr val="FF0000"/>
                          </a:solidFill>
                          <a:latin typeface="Shojumaru"/>
                          <a:ea typeface="Shojumaru"/>
                          <a:cs typeface="Shojumaru"/>
                          <a:sym typeface="Shojumaru"/>
                        </a:rPr>
                        <a:t>Watch the video and list 5 safety tips given in it</a:t>
                      </a:r>
                      <a:endParaRPr b="1">
                        <a:solidFill>
                          <a:srgbClr val="FF0000"/>
                        </a:solidFill>
                        <a:latin typeface="Shojumaru"/>
                        <a:ea typeface="Shojumaru"/>
                        <a:cs typeface="Shojumaru"/>
                        <a:sym typeface="Shojumaru"/>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171925"/>
            <a:ext cx="8520600" cy="9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Shojumaru"/>
                <a:ea typeface="Shojumaru"/>
                <a:cs typeface="Shojumaru"/>
                <a:sym typeface="Shojumaru"/>
              </a:rPr>
              <a:t>Mis en Place</a:t>
            </a:r>
            <a:r>
              <a:rPr lang="en"/>
              <a:t>… What does that mean and how can you apply it in the kitchen?</a:t>
            </a:r>
            <a:endParaRPr/>
          </a:p>
        </p:txBody>
      </p:sp>
      <p:graphicFrame>
        <p:nvGraphicFramePr>
          <p:cNvPr id="133" name="Google Shape;133;p22"/>
          <p:cNvGraphicFramePr/>
          <p:nvPr/>
        </p:nvGraphicFramePr>
        <p:xfrm>
          <a:off x="4673600" y="1467100"/>
          <a:ext cx="4253775" cy="2955420"/>
        </p:xfrm>
        <a:graphic>
          <a:graphicData uri="http://schemas.openxmlformats.org/drawingml/2006/table">
            <a:tbl>
              <a:tblPr>
                <a:noFill/>
                <a:tableStyleId>{2D0514B0-3FD6-49AF-9D72-5EE434DEE450}</a:tableStyleId>
              </a:tblPr>
              <a:tblGrid>
                <a:gridCol w="4253775">
                  <a:extLst>
                    <a:ext uri="{9D8B030D-6E8A-4147-A177-3AD203B41FA5}">
                      <a16:colId xmlns:a16="http://schemas.microsoft.com/office/drawing/2014/main" val="20000"/>
                    </a:ext>
                  </a:extLst>
                </a:gridCol>
              </a:tblGrid>
              <a:tr h="426500">
                <a:tc>
                  <a:txBody>
                    <a:bodyPr/>
                    <a:lstStyle/>
                    <a:p>
                      <a:pPr marL="0" lvl="0" indent="0" algn="l" rtl="0">
                        <a:spcBef>
                          <a:spcPts val="0"/>
                        </a:spcBef>
                        <a:spcAft>
                          <a:spcPts val="0"/>
                        </a:spcAft>
                        <a:buNone/>
                      </a:pPr>
                      <a:r>
                        <a:rPr lang="en">
                          <a:solidFill>
                            <a:srgbClr val="FFFFFF"/>
                          </a:solidFill>
                        </a:rPr>
                        <a:t>Define ‘mis en place’ AND describe how you can ‘mis en place’ in the kitchen below.</a:t>
                      </a:r>
                      <a:endParaRPr>
                        <a:solidFill>
                          <a:srgbClr val="FFFFFF"/>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2345850">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134" name="Google Shape;134;p22" descr="http://www.handsongourmet.com - Chef Stephen Gibbs talks about the importance of mise en place or getting everything ready to cook." title="The Definition of Mise en Place">
            <a:hlinkClick r:id="rId3"/>
          </p:cNvPr>
          <p:cNvPicPr preferRelativeResize="0"/>
          <p:nvPr/>
        </p:nvPicPr>
        <p:blipFill>
          <a:blip r:embed="rId4">
            <a:alphaModFix/>
          </a:blip>
          <a:stretch>
            <a:fillRect/>
          </a:stretch>
        </p:blipFill>
        <p:spPr>
          <a:xfrm>
            <a:off x="255435" y="1467100"/>
            <a:ext cx="3930391" cy="29478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6525"/>
            <a:ext cx="8520600" cy="100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980000"/>
                </a:solidFill>
                <a:latin typeface="Shojumaru"/>
                <a:ea typeface="Shojumaru"/>
                <a:cs typeface="Shojumaru"/>
                <a:sym typeface="Shojumaru"/>
              </a:rPr>
              <a:t>Knife station setup: Watch the video below, and complete the next slide.</a:t>
            </a:r>
            <a:endParaRPr sz="2400">
              <a:solidFill>
                <a:srgbClr val="980000"/>
              </a:solidFill>
              <a:latin typeface="Shojumaru"/>
              <a:ea typeface="Shojumaru"/>
              <a:cs typeface="Shojumaru"/>
              <a:sym typeface="Shojumaru"/>
            </a:endParaRPr>
          </a:p>
        </p:txBody>
      </p:sp>
      <p:pic>
        <p:nvPicPr>
          <p:cNvPr id="140" name="Google Shape;140;p23" descr="This video will discuss the fundamentals of proper station set up when working in a kitchen. Explanation of different knives and how to handle them appropriately." title="Proper Station Setup and Knives">
            <a:hlinkClick r:id="rId3"/>
          </p:cNvPr>
          <p:cNvPicPr preferRelativeResize="0"/>
          <p:nvPr/>
        </p:nvPicPr>
        <p:blipFill>
          <a:blip r:embed="rId4">
            <a:alphaModFix/>
          </a:blip>
          <a:stretch>
            <a:fillRect/>
          </a:stretch>
        </p:blipFill>
        <p:spPr>
          <a:xfrm>
            <a:off x="594300" y="974950"/>
            <a:ext cx="7844450" cy="405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0" y="0"/>
            <a:ext cx="9144000" cy="191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980000"/>
                </a:solidFill>
                <a:latin typeface="Shojumaru"/>
                <a:ea typeface="Shojumaru"/>
                <a:cs typeface="Shojumaru"/>
                <a:sym typeface="Shojumaru"/>
              </a:rPr>
              <a:t>Below </a:t>
            </a:r>
            <a:r>
              <a:rPr lang="en-US" sz="1800" dirty="0">
                <a:solidFill>
                  <a:srgbClr val="980000"/>
                </a:solidFill>
                <a:latin typeface="Shojumaru"/>
                <a:ea typeface="Shojumaru"/>
                <a:cs typeface="Shojumaru"/>
                <a:sym typeface="Shojumaru"/>
              </a:rPr>
              <a:t>are pictures</a:t>
            </a:r>
            <a:r>
              <a:rPr lang="en" sz="1800" dirty="0">
                <a:solidFill>
                  <a:srgbClr val="980000"/>
                </a:solidFill>
                <a:latin typeface="Shojumaru"/>
                <a:ea typeface="Shojumaru"/>
                <a:cs typeface="Shojumaru"/>
                <a:sym typeface="Shojumaru"/>
              </a:rPr>
              <a:t> </a:t>
            </a:r>
            <a:r>
              <a:rPr lang="en-US" sz="1800" dirty="0">
                <a:solidFill>
                  <a:srgbClr val="980000"/>
                </a:solidFill>
                <a:latin typeface="Shojumaru"/>
                <a:ea typeface="Shojumaru"/>
                <a:cs typeface="Shojumaru"/>
                <a:sym typeface="Shojumaru"/>
              </a:rPr>
              <a:t>needed for setting up your knife station.</a:t>
            </a:r>
            <a:r>
              <a:rPr lang="en" sz="1800" dirty="0">
                <a:solidFill>
                  <a:srgbClr val="980000"/>
                </a:solidFill>
                <a:latin typeface="Shojumaru"/>
                <a:ea typeface="Shojumaru"/>
                <a:cs typeface="Shojumaru"/>
                <a:sym typeface="Shojumaru"/>
              </a:rPr>
              <a:t> </a:t>
            </a:r>
            <a:br>
              <a:rPr lang="en" sz="1800" dirty="0">
                <a:solidFill>
                  <a:srgbClr val="980000"/>
                </a:solidFill>
                <a:latin typeface="Shojumaru"/>
                <a:ea typeface="Shojumaru"/>
                <a:cs typeface="Shojumaru"/>
                <a:sym typeface="Shojumaru"/>
              </a:rPr>
            </a:br>
            <a:r>
              <a:rPr lang="en-US" sz="1400" dirty="0">
                <a:solidFill>
                  <a:schemeClr val="tx1"/>
                </a:solidFill>
                <a:latin typeface="Shojumaru"/>
                <a:ea typeface="Shojumaru"/>
                <a:cs typeface="Shojumaru"/>
                <a:sym typeface="Shojumaru"/>
              </a:rPr>
              <a:t>Organize</a:t>
            </a:r>
            <a:r>
              <a:rPr lang="en" sz="1400" dirty="0">
                <a:solidFill>
                  <a:schemeClr val="tx1"/>
                </a:solidFill>
                <a:latin typeface="Shojumaru"/>
                <a:ea typeface="Shojumaru"/>
                <a:cs typeface="Shojumaru"/>
                <a:sym typeface="Shojumaru"/>
              </a:rPr>
              <a:t> the pictures explaining why you need the items </a:t>
            </a:r>
            <a:r>
              <a:rPr lang="en-US" sz="1400" dirty="0">
                <a:solidFill>
                  <a:schemeClr val="tx1"/>
                </a:solidFill>
                <a:latin typeface="Shojumaru"/>
                <a:ea typeface="Shojumaru"/>
                <a:cs typeface="Shojumaru"/>
                <a:sym typeface="Shojumaru"/>
              </a:rPr>
              <a:t>to correctly setting up your knife station</a:t>
            </a:r>
            <a:r>
              <a:rPr lang="en" sz="1400" dirty="0">
                <a:solidFill>
                  <a:schemeClr val="tx1"/>
                </a:solidFill>
                <a:latin typeface="Shojumaru"/>
                <a:ea typeface="Shojumaru"/>
                <a:cs typeface="Shojumaru"/>
                <a:sym typeface="Shojumaru"/>
              </a:rPr>
              <a:t>.  </a:t>
            </a:r>
            <a:r>
              <a:rPr lang="en-US" sz="1400" dirty="0">
                <a:solidFill>
                  <a:schemeClr val="tx1"/>
                </a:solidFill>
                <a:latin typeface="Shojumaru"/>
                <a:ea typeface="Shojumaru"/>
                <a:cs typeface="Shojumaru"/>
                <a:sym typeface="Shojumaru"/>
              </a:rPr>
              <a:t>Demonstrate understanding.</a:t>
            </a:r>
            <a:endParaRPr sz="1800" dirty="0">
              <a:solidFill>
                <a:schemeClr val="tx1"/>
              </a:solidFill>
              <a:latin typeface="Shojumaru"/>
              <a:ea typeface="Shojumaru"/>
              <a:cs typeface="Shojumaru"/>
              <a:sym typeface="Shojumaru"/>
            </a:endParaRPr>
          </a:p>
        </p:txBody>
      </p:sp>
      <p:pic>
        <p:nvPicPr>
          <p:cNvPr id="146" name="Google Shape;146;p24"/>
          <p:cNvPicPr preferRelativeResize="0"/>
          <p:nvPr/>
        </p:nvPicPr>
        <p:blipFill>
          <a:blip r:embed="rId3">
            <a:alphaModFix/>
          </a:blip>
          <a:stretch>
            <a:fillRect/>
          </a:stretch>
        </p:blipFill>
        <p:spPr>
          <a:xfrm>
            <a:off x="276326" y="1499900"/>
            <a:ext cx="950450" cy="933900"/>
          </a:xfrm>
          <a:prstGeom prst="rect">
            <a:avLst/>
          </a:prstGeom>
          <a:noFill/>
          <a:ln w="9525" cap="flat" cmpd="sng">
            <a:solidFill>
              <a:srgbClr val="000000"/>
            </a:solidFill>
            <a:prstDash val="solid"/>
            <a:round/>
            <a:headEnd type="none" w="sm" len="sm"/>
            <a:tailEnd type="none" w="sm" len="sm"/>
          </a:ln>
        </p:spPr>
      </p:pic>
      <p:sp>
        <p:nvSpPr>
          <p:cNvPr id="147" name="Google Shape;147;p24"/>
          <p:cNvSpPr txBox="1"/>
          <p:nvPr/>
        </p:nvSpPr>
        <p:spPr>
          <a:xfrm>
            <a:off x="62338" y="2628350"/>
            <a:ext cx="1407900" cy="239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t>1.</a:t>
            </a:r>
            <a:endParaRPr dirty="0"/>
          </a:p>
        </p:txBody>
      </p:sp>
      <p:pic>
        <p:nvPicPr>
          <p:cNvPr id="148" name="Google Shape;148;p24"/>
          <p:cNvPicPr preferRelativeResize="0"/>
          <p:nvPr/>
        </p:nvPicPr>
        <p:blipFill>
          <a:blip r:embed="rId4">
            <a:extLst>
              <a:ext uri="{837473B0-CC2E-450A-ABE3-18F120FF3D39}">
                <a1611:picAttrSrcUrl xmlns:a1611="http://schemas.microsoft.com/office/drawing/2016/11/main" r:id="rId5"/>
              </a:ext>
            </a:extLst>
          </a:blip>
          <a:stretch>
            <a:fillRect/>
          </a:stretch>
        </p:blipFill>
        <p:spPr>
          <a:xfrm>
            <a:off x="1680075" y="1499900"/>
            <a:ext cx="1118261" cy="888078"/>
          </a:xfrm>
          <a:prstGeom prst="rect">
            <a:avLst/>
          </a:prstGeom>
          <a:noFill/>
          <a:ln w="9525" cap="flat" cmpd="sng">
            <a:solidFill>
              <a:srgbClr val="000000"/>
            </a:solidFill>
            <a:prstDash val="solid"/>
            <a:round/>
            <a:headEnd type="none" w="sm" len="sm"/>
            <a:tailEnd type="none" w="sm" len="sm"/>
          </a:ln>
        </p:spPr>
      </p:pic>
      <p:sp>
        <p:nvSpPr>
          <p:cNvPr id="149" name="Google Shape;149;p24"/>
          <p:cNvSpPr txBox="1"/>
          <p:nvPr/>
        </p:nvSpPr>
        <p:spPr>
          <a:xfrm>
            <a:off x="1599513" y="2628350"/>
            <a:ext cx="1407900" cy="239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t>2. 		</a:t>
            </a:r>
            <a:endParaRPr dirty="0"/>
          </a:p>
        </p:txBody>
      </p:sp>
      <p:sp>
        <p:nvSpPr>
          <p:cNvPr id="150" name="Google Shape;150;p24"/>
          <p:cNvSpPr txBox="1"/>
          <p:nvPr/>
        </p:nvSpPr>
        <p:spPr>
          <a:xfrm>
            <a:off x="3121263" y="2628350"/>
            <a:ext cx="1407900" cy="239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t>3. 	</a:t>
            </a:r>
            <a:endParaRPr dirty="0"/>
          </a:p>
        </p:txBody>
      </p:sp>
      <p:sp>
        <p:nvSpPr>
          <p:cNvPr id="151" name="Google Shape;151;p24"/>
          <p:cNvSpPr txBox="1"/>
          <p:nvPr/>
        </p:nvSpPr>
        <p:spPr>
          <a:xfrm>
            <a:off x="4635288" y="2628350"/>
            <a:ext cx="1407900" cy="239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t>4.</a:t>
            </a:r>
            <a:endParaRPr dirty="0"/>
          </a:p>
        </p:txBody>
      </p:sp>
      <p:sp>
        <p:nvSpPr>
          <p:cNvPr id="152" name="Google Shape;152;p24"/>
          <p:cNvSpPr txBox="1"/>
          <p:nvPr/>
        </p:nvSpPr>
        <p:spPr>
          <a:xfrm>
            <a:off x="6147688" y="2628350"/>
            <a:ext cx="1407900" cy="239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t>5.</a:t>
            </a:r>
            <a:endParaRPr dirty="0"/>
          </a:p>
        </p:txBody>
      </p:sp>
      <p:sp>
        <p:nvSpPr>
          <p:cNvPr id="153" name="Google Shape;153;p24"/>
          <p:cNvSpPr txBox="1"/>
          <p:nvPr/>
        </p:nvSpPr>
        <p:spPr>
          <a:xfrm>
            <a:off x="7660100" y="2628350"/>
            <a:ext cx="1407900" cy="239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t>6.</a:t>
            </a:r>
            <a:endParaRPr dirty="0"/>
          </a:p>
        </p:txBody>
      </p:sp>
      <p:pic>
        <p:nvPicPr>
          <p:cNvPr id="154" name="Google Shape;154;p24"/>
          <p:cNvPicPr preferRelativeResize="0"/>
          <p:nvPr/>
        </p:nvPicPr>
        <p:blipFill>
          <a:blip r:embed="rId6">
            <a:extLst>
              <a:ext uri="{837473B0-CC2E-450A-ABE3-18F120FF3D39}">
                <a1611:picAttrSrcUrl xmlns:a1611="http://schemas.microsoft.com/office/drawing/2016/11/main" r:id="rId7"/>
              </a:ext>
            </a:extLst>
          </a:blip>
          <a:stretch>
            <a:fillRect/>
          </a:stretch>
        </p:blipFill>
        <p:spPr>
          <a:xfrm>
            <a:off x="6193121" y="1481892"/>
            <a:ext cx="1362467" cy="906086"/>
          </a:xfrm>
          <a:prstGeom prst="rect">
            <a:avLst/>
          </a:prstGeom>
          <a:noFill/>
          <a:ln w="9525" cap="flat" cmpd="sng">
            <a:solidFill>
              <a:srgbClr val="000000"/>
            </a:solidFill>
            <a:prstDash val="solid"/>
            <a:round/>
            <a:headEnd type="none" w="sm" len="sm"/>
            <a:tailEnd type="none" w="sm" len="sm"/>
          </a:ln>
        </p:spPr>
      </p:pic>
      <p:pic>
        <p:nvPicPr>
          <p:cNvPr id="155" name="Google Shape;155;p24"/>
          <p:cNvPicPr preferRelativeResize="0"/>
          <p:nvPr/>
        </p:nvPicPr>
        <p:blipFill>
          <a:blip r:embed="rId8">
            <a:alphaModFix/>
          </a:blip>
          <a:stretch>
            <a:fillRect/>
          </a:stretch>
        </p:blipFill>
        <p:spPr>
          <a:xfrm>
            <a:off x="4678700" y="1499900"/>
            <a:ext cx="1301021" cy="911649"/>
          </a:xfrm>
          <a:prstGeom prst="rect">
            <a:avLst/>
          </a:prstGeom>
          <a:noFill/>
          <a:ln w="9525" cap="flat" cmpd="sng">
            <a:solidFill>
              <a:srgbClr val="000000"/>
            </a:solidFill>
            <a:prstDash val="solid"/>
            <a:round/>
            <a:headEnd type="none" w="sm" len="sm"/>
            <a:tailEnd type="none" w="sm" len="sm"/>
          </a:ln>
        </p:spPr>
      </p:pic>
      <p:pic>
        <p:nvPicPr>
          <p:cNvPr id="156" name="Google Shape;156;p24"/>
          <p:cNvPicPr preferRelativeResize="0"/>
          <p:nvPr/>
        </p:nvPicPr>
        <p:blipFill>
          <a:blip r:embed="rId9">
            <a:extLst>
              <a:ext uri="{837473B0-CC2E-450A-ABE3-18F120FF3D39}">
                <a1611:picAttrSrcUrl xmlns:a1611="http://schemas.microsoft.com/office/drawing/2016/11/main" r:id="rId10"/>
              </a:ext>
            </a:extLst>
          </a:blip>
          <a:stretch>
            <a:fillRect/>
          </a:stretch>
        </p:blipFill>
        <p:spPr>
          <a:xfrm>
            <a:off x="3164279" y="1499901"/>
            <a:ext cx="1301021" cy="933899"/>
          </a:xfrm>
          <a:prstGeom prst="rect">
            <a:avLst/>
          </a:prstGeom>
          <a:noFill/>
          <a:ln w="9525" cap="flat" cmpd="sng">
            <a:solidFill>
              <a:srgbClr val="000000"/>
            </a:solidFill>
            <a:prstDash val="solid"/>
            <a:round/>
            <a:headEnd type="none" w="sm" len="sm"/>
            <a:tailEnd type="none" w="sm" len="sm"/>
          </a:ln>
        </p:spPr>
      </p:pic>
      <p:pic>
        <p:nvPicPr>
          <p:cNvPr id="157" name="Google Shape;157;p24"/>
          <p:cNvPicPr preferRelativeResize="0"/>
          <p:nvPr/>
        </p:nvPicPr>
        <p:blipFill>
          <a:blip r:embed="rId11">
            <a:extLst>
              <a:ext uri="{837473B0-CC2E-450A-ABE3-18F120FF3D39}">
                <a1611:picAttrSrcUrl xmlns:a1611="http://schemas.microsoft.com/office/drawing/2016/11/main" r:id="rId12"/>
              </a:ext>
            </a:extLst>
          </a:blip>
          <a:stretch>
            <a:fillRect/>
          </a:stretch>
        </p:blipFill>
        <p:spPr>
          <a:xfrm>
            <a:off x="7660101" y="1465545"/>
            <a:ext cx="1407900" cy="940442"/>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140800"/>
            <a:ext cx="8520600" cy="143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Shojumaru"/>
                <a:ea typeface="Shojumaru"/>
                <a:cs typeface="Shojumaru"/>
                <a:sym typeface="Shojumaru"/>
              </a:rPr>
              <a:t>How to hold a knife: Watch the video and list 5 important things to remember. </a:t>
            </a:r>
            <a:endParaRPr>
              <a:solidFill>
                <a:srgbClr val="980000"/>
              </a:solidFill>
              <a:latin typeface="Shojumaru"/>
              <a:ea typeface="Shojumaru"/>
              <a:cs typeface="Shojumaru"/>
              <a:sym typeface="Shojumaru"/>
            </a:endParaRPr>
          </a:p>
        </p:txBody>
      </p:sp>
      <p:graphicFrame>
        <p:nvGraphicFramePr>
          <p:cNvPr id="163" name="Google Shape;163;p25"/>
          <p:cNvGraphicFramePr/>
          <p:nvPr/>
        </p:nvGraphicFramePr>
        <p:xfrm>
          <a:off x="506775" y="2190750"/>
          <a:ext cx="3598950" cy="1981050"/>
        </p:xfrm>
        <a:graphic>
          <a:graphicData uri="http://schemas.openxmlformats.org/drawingml/2006/table">
            <a:tbl>
              <a:tblPr>
                <a:noFill/>
                <a:tableStyleId>{2D0514B0-3FD6-49AF-9D72-5EE434DEE450}</a:tableStyleId>
              </a:tblPr>
              <a:tblGrid>
                <a:gridCol w="458375">
                  <a:extLst>
                    <a:ext uri="{9D8B030D-6E8A-4147-A177-3AD203B41FA5}">
                      <a16:colId xmlns:a16="http://schemas.microsoft.com/office/drawing/2014/main" val="20000"/>
                    </a:ext>
                  </a:extLst>
                </a:gridCol>
                <a:gridCol w="31405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1</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2</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3</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4</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5</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164" name="Google Shape;164;p25"/>
          <p:cNvGraphicFramePr/>
          <p:nvPr/>
        </p:nvGraphicFramePr>
        <p:xfrm>
          <a:off x="506775" y="1716150"/>
          <a:ext cx="3598950" cy="474600"/>
        </p:xfrm>
        <a:graphic>
          <a:graphicData uri="http://schemas.openxmlformats.org/drawingml/2006/table">
            <a:tbl>
              <a:tblPr>
                <a:noFill/>
                <a:tableStyleId>{2D0514B0-3FD6-49AF-9D72-5EE434DEE450}</a:tableStyleId>
              </a:tblPr>
              <a:tblGrid>
                <a:gridCol w="3598950">
                  <a:extLst>
                    <a:ext uri="{9D8B030D-6E8A-4147-A177-3AD203B41FA5}">
                      <a16:colId xmlns:a16="http://schemas.microsoft.com/office/drawing/2014/main" val="20000"/>
                    </a:ext>
                  </a:extLst>
                </a:gridCol>
              </a:tblGrid>
              <a:tr h="474600">
                <a:tc>
                  <a:txBody>
                    <a:bodyPr/>
                    <a:lstStyle/>
                    <a:p>
                      <a:pPr marL="0" lvl="0" indent="0" algn="ctr" rtl="0">
                        <a:spcBef>
                          <a:spcPts val="0"/>
                        </a:spcBef>
                        <a:spcAft>
                          <a:spcPts val="0"/>
                        </a:spcAft>
                        <a:buNone/>
                      </a:pPr>
                      <a:r>
                        <a:rPr lang="en" sz="1800" b="1">
                          <a:solidFill>
                            <a:srgbClr val="FF0000"/>
                          </a:solidFill>
                        </a:rPr>
                        <a:t>5 things to remember</a:t>
                      </a:r>
                      <a:endParaRPr sz="1800" b="1">
                        <a:solidFill>
                          <a:srgbClr val="FF0000"/>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bl>
          </a:graphicData>
        </a:graphic>
      </p:graphicFrame>
      <p:pic>
        <p:nvPicPr>
          <p:cNvPr id="165" name="Google Shape;165;p25" descr="Do you correctly know how to hold a knife?  Learn 4 effective gripping methods, the cutting motion technique, and guide hand positioning.  &#10;&#10;Chef Jon-Paul Hutchins, Le Cordon Bleu College of Culinary Arts, will teach you the basics of properly using a chef's knife.&#10;&#10;Visit Chefs.edu to learn more techniques and watch cooking demonstrations. Join our Facebook community." title="How to Hold a Knife - Properly Using a Chef's Knife">
            <a:hlinkClick r:id="rId3"/>
          </p:cNvPr>
          <p:cNvPicPr preferRelativeResize="0"/>
          <p:nvPr/>
        </p:nvPicPr>
        <p:blipFill>
          <a:blip r:embed="rId4">
            <a:alphaModFix/>
          </a:blip>
          <a:stretch>
            <a:fillRect/>
          </a:stretch>
        </p:blipFill>
        <p:spPr>
          <a:xfrm>
            <a:off x="4349575" y="1203950"/>
            <a:ext cx="4643125" cy="3482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170" name="Google Shape;170;p26"/>
          <p:cNvGraphicFramePr/>
          <p:nvPr/>
        </p:nvGraphicFramePr>
        <p:xfrm>
          <a:off x="506725" y="236260"/>
          <a:ext cx="8237250" cy="4618380"/>
        </p:xfrm>
        <a:graphic>
          <a:graphicData uri="http://schemas.openxmlformats.org/drawingml/2006/table">
            <a:tbl>
              <a:tblPr>
                <a:noFill/>
                <a:tableStyleId>{2D0514B0-3FD6-49AF-9D72-5EE434DEE450}</a:tableStyleId>
              </a:tblPr>
              <a:tblGrid>
                <a:gridCol w="1945650">
                  <a:extLst>
                    <a:ext uri="{9D8B030D-6E8A-4147-A177-3AD203B41FA5}">
                      <a16:colId xmlns:a16="http://schemas.microsoft.com/office/drawing/2014/main" val="20000"/>
                    </a:ext>
                  </a:extLst>
                </a:gridCol>
                <a:gridCol w="2608575">
                  <a:extLst>
                    <a:ext uri="{9D8B030D-6E8A-4147-A177-3AD203B41FA5}">
                      <a16:colId xmlns:a16="http://schemas.microsoft.com/office/drawing/2014/main" val="20001"/>
                    </a:ext>
                  </a:extLst>
                </a:gridCol>
                <a:gridCol w="3683025">
                  <a:extLst>
                    <a:ext uri="{9D8B030D-6E8A-4147-A177-3AD203B41FA5}">
                      <a16:colId xmlns:a16="http://schemas.microsoft.com/office/drawing/2014/main" val="20002"/>
                    </a:ext>
                  </a:extLst>
                </a:gridCol>
              </a:tblGrid>
              <a:tr h="631550">
                <a:tc>
                  <a:txBody>
                    <a:bodyPr/>
                    <a:lstStyle/>
                    <a:p>
                      <a:pPr marL="0" lvl="0" indent="0" algn="ctr" rtl="0">
                        <a:spcBef>
                          <a:spcPts val="0"/>
                        </a:spcBef>
                        <a:spcAft>
                          <a:spcPts val="0"/>
                        </a:spcAft>
                        <a:buNone/>
                      </a:pPr>
                      <a:r>
                        <a:rPr lang="en" sz="1800" b="1" u="sng">
                          <a:solidFill>
                            <a:srgbClr val="FF0000"/>
                          </a:solidFill>
                        </a:rPr>
                        <a:t>Knife Cut</a:t>
                      </a:r>
                      <a:endParaRPr sz="1800" b="1" u="sng">
                        <a:solidFill>
                          <a:srgbClr val="FF0000"/>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1800" b="1" u="sng">
                          <a:solidFill>
                            <a:srgbClr val="FF0000"/>
                          </a:solidFill>
                        </a:rPr>
                        <a:t>Size</a:t>
                      </a:r>
                      <a:endParaRPr sz="1800" b="1" u="sng">
                        <a:solidFill>
                          <a:srgbClr val="FF0000"/>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1800" b="1" u="sng">
                          <a:solidFill>
                            <a:srgbClr val="FF0000"/>
                          </a:solidFill>
                        </a:rPr>
                        <a:t>Use</a:t>
                      </a:r>
                      <a:endParaRPr sz="1800" b="1" u="sng">
                        <a:solidFill>
                          <a:srgbClr val="FF0000"/>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631550">
                <a:tc>
                  <a:txBody>
                    <a:bodyPr/>
                    <a:lstStyle/>
                    <a:p>
                      <a:pPr marL="0" lvl="0" indent="0" algn="ctr" rtl="0">
                        <a:spcBef>
                          <a:spcPts val="1000"/>
                        </a:spcBef>
                        <a:spcAft>
                          <a:spcPts val="0"/>
                        </a:spcAft>
                        <a:buNone/>
                      </a:pPr>
                      <a:r>
                        <a:rPr lang="en" b="1"/>
                        <a:t>Mince </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637700">
                <a:tc>
                  <a:txBody>
                    <a:bodyPr/>
                    <a:lstStyle/>
                    <a:p>
                      <a:pPr marL="0" lvl="0" indent="0" algn="ctr" rtl="0">
                        <a:spcBef>
                          <a:spcPts val="1000"/>
                        </a:spcBef>
                        <a:spcAft>
                          <a:spcPts val="0"/>
                        </a:spcAft>
                        <a:buNone/>
                      </a:pPr>
                      <a:r>
                        <a:rPr lang="en" b="1"/>
                        <a:t>Julienne </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631550">
                <a:tc>
                  <a:txBody>
                    <a:bodyPr/>
                    <a:lstStyle/>
                    <a:p>
                      <a:pPr marL="0" lvl="0" indent="0" algn="ctr" rtl="0">
                        <a:spcBef>
                          <a:spcPts val="1000"/>
                        </a:spcBef>
                        <a:spcAft>
                          <a:spcPts val="0"/>
                        </a:spcAft>
                        <a:buNone/>
                      </a:pPr>
                      <a:r>
                        <a:rPr lang="en" b="1"/>
                        <a:t>Brunoise</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631550">
                <a:tc>
                  <a:txBody>
                    <a:bodyPr/>
                    <a:lstStyle/>
                    <a:p>
                      <a:pPr marL="0" lvl="0" indent="0" algn="ctr" rtl="0">
                        <a:spcBef>
                          <a:spcPts val="1000"/>
                        </a:spcBef>
                        <a:spcAft>
                          <a:spcPts val="0"/>
                        </a:spcAft>
                        <a:buNone/>
                      </a:pPr>
                      <a:r>
                        <a:rPr lang="en" b="1"/>
                        <a:t>Dice</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Small:</a:t>
                      </a:r>
                      <a:endParaRPr/>
                    </a:p>
                    <a:p>
                      <a:pPr marL="0" lvl="0" indent="0" algn="l" rtl="0">
                        <a:spcBef>
                          <a:spcPts val="0"/>
                        </a:spcBef>
                        <a:spcAft>
                          <a:spcPts val="0"/>
                        </a:spcAft>
                        <a:buNone/>
                      </a:pPr>
                      <a:r>
                        <a:rPr lang="en"/>
                        <a:t>Medium:</a:t>
                      </a:r>
                      <a:endParaRPr/>
                    </a:p>
                    <a:p>
                      <a:pPr marL="0" lvl="0" indent="0" algn="l" rtl="0">
                        <a:spcBef>
                          <a:spcPts val="0"/>
                        </a:spcBef>
                        <a:spcAft>
                          <a:spcPts val="0"/>
                        </a:spcAft>
                        <a:buNone/>
                      </a:pPr>
                      <a:r>
                        <a:rPr lang="en"/>
                        <a:t>Large:</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631550">
                <a:tc>
                  <a:txBody>
                    <a:bodyPr/>
                    <a:lstStyle/>
                    <a:p>
                      <a:pPr marL="0" lvl="0" indent="0" algn="ctr" rtl="0">
                        <a:spcBef>
                          <a:spcPts val="1000"/>
                        </a:spcBef>
                        <a:spcAft>
                          <a:spcPts val="0"/>
                        </a:spcAft>
                        <a:buNone/>
                      </a:pPr>
                      <a:r>
                        <a:rPr lang="en" b="1"/>
                        <a:t>Stick</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Batonnet:</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631550">
                <a:tc>
                  <a:txBody>
                    <a:bodyPr/>
                    <a:lstStyle/>
                    <a:p>
                      <a:pPr marL="0" lvl="0" indent="0" algn="ctr" rtl="0">
                        <a:spcBef>
                          <a:spcPts val="1000"/>
                        </a:spcBef>
                        <a:spcAft>
                          <a:spcPts val="0"/>
                        </a:spcAft>
                        <a:buNone/>
                      </a:pPr>
                      <a:r>
                        <a:rPr lang="en" b="1"/>
                        <a:t>Round/ Rondelle</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7"/>
          <p:cNvPicPr preferRelativeResize="0"/>
          <p:nvPr/>
        </p:nvPicPr>
        <p:blipFill>
          <a:blip r:embed="rId3">
            <a:alphaModFix/>
          </a:blip>
          <a:stretch>
            <a:fillRect/>
          </a:stretch>
        </p:blipFill>
        <p:spPr>
          <a:xfrm>
            <a:off x="1798375" y="152400"/>
            <a:ext cx="6786750" cy="4838701"/>
          </a:xfrm>
          <a:prstGeom prst="rect">
            <a:avLst/>
          </a:prstGeom>
          <a:noFill/>
          <a:ln>
            <a:noFill/>
          </a:ln>
        </p:spPr>
      </p:pic>
      <p:sp>
        <p:nvSpPr>
          <p:cNvPr id="176" name="Google Shape;176;p27"/>
          <p:cNvSpPr txBox="1"/>
          <p:nvPr/>
        </p:nvSpPr>
        <p:spPr>
          <a:xfrm>
            <a:off x="198125" y="137750"/>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Brunoise</a:t>
            </a:r>
            <a:endParaRPr/>
          </a:p>
        </p:txBody>
      </p:sp>
      <p:sp>
        <p:nvSpPr>
          <p:cNvPr id="177" name="Google Shape;177;p27"/>
          <p:cNvSpPr txBox="1"/>
          <p:nvPr/>
        </p:nvSpPr>
        <p:spPr>
          <a:xfrm>
            <a:off x="198125" y="585700"/>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Chiffonade</a:t>
            </a:r>
            <a:endParaRPr/>
          </a:p>
        </p:txBody>
      </p:sp>
      <p:sp>
        <p:nvSpPr>
          <p:cNvPr id="178" name="Google Shape;178;p27"/>
          <p:cNvSpPr txBox="1"/>
          <p:nvPr/>
        </p:nvSpPr>
        <p:spPr>
          <a:xfrm>
            <a:off x="198125" y="3273425"/>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Chop</a:t>
            </a:r>
            <a:endParaRPr/>
          </a:p>
        </p:txBody>
      </p:sp>
      <p:sp>
        <p:nvSpPr>
          <p:cNvPr id="179" name="Google Shape;179;p27"/>
          <p:cNvSpPr txBox="1"/>
          <p:nvPr/>
        </p:nvSpPr>
        <p:spPr>
          <a:xfrm>
            <a:off x="198125" y="2377488"/>
            <a:ext cx="12726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Medium Dice</a:t>
            </a:r>
            <a:endParaRPr/>
          </a:p>
        </p:txBody>
      </p:sp>
      <p:sp>
        <p:nvSpPr>
          <p:cNvPr id="180" name="Google Shape;180;p27"/>
          <p:cNvSpPr txBox="1"/>
          <p:nvPr/>
        </p:nvSpPr>
        <p:spPr>
          <a:xfrm>
            <a:off x="198125" y="1929550"/>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Small Dice</a:t>
            </a:r>
            <a:endParaRPr/>
          </a:p>
        </p:txBody>
      </p:sp>
      <p:sp>
        <p:nvSpPr>
          <p:cNvPr id="181" name="Google Shape;181;p27"/>
          <p:cNvSpPr txBox="1"/>
          <p:nvPr/>
        </p:nvSpPr>
        <p:spPr>
          <a:xfrm>
            <a:off x="198125" y="1481600"/>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Julienne</a:t>
            </a:r>
            <a:endParaRPr/>
          </a:p>
        </p:txBody>
      </p:sp>
      <p:sp>
        <p:nvSpPr>
          <p:cNvPr id="182" name="Google Shape;182;p27"/>
          <p:cNvSpPr txBox="1"/>
          <p:nvPr/>
        </p:nvSpPr>
        <p:spPr>
          <a:xfrm>
            <a:off x="198125" y="3728450"/>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Stick</a:t>
            </a:r>
            <a:endParaRPr/>
          </a:p>
        </p:txBody>
      </p:sp>
      <p:sp>
        <p:nvSpPr>
          <p:cNvPr id="183" name="Google Shape;183;p27"/>
          <p:cNvSpPr txBox="1"/>
          <p:nvPr/>
        </p:nvSpPr>
        <p:spPr>
          <a:xfrm>
            <a:off x="198125" y="2825450"/>
            <a:ext cx="12726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French Fry</a:t>
            </a:r>
            <a:endParaRPr/>
          </a:p>
        </p:txBody>
      </p:sp>
      <p:sp>
        <p:nvSpPr>
          <p:cNvPr id="184" name="Google Shape;184;p27"/>
          <p:cNvSpPr txBox="1"/>
          <p:nvPr/>
        </p:nvSpPr>
        <p:spPr>
          <a:xfrm>
            <a:off x="198125" y="4183475"/>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185" name="Google Shape;185;p27"/>
          <p:cNvSpPr txBox="1"/>
          <p:nvPr/>
        </p:nvSpPr>
        <p:spPr>
          <a:xfrm>
            <a:off x="198125" y="4638500"/>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Slice</a:t>
            </a:r>
            <a:endParaRPr/>
          </a:p>
        </p:txBody>
      </p:sp>
      <p:sp>
        <p:nvSpPr>
          <p:cNvPr id="186" name="Google Shape;186;p27"/>
          <p:cNvSpPr txBox="1"/>
          <p:nvPr/>
        </p:nvSpPr>
        <p:spPr>
          <a:xfrm>
            <a:off x="198125" y="1033638"/>
            <a:ext cx="1051500" cy="388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Cube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0" y="86875"/>
            <a:ext cx="4473000" cy="14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Shojumaru"/>
                <a:ea typeface="Shojumaru"/>
                <a:cs typeface="Shojumaru"/>
                <a:sym typeface="Shojumaru"/>
              </a:rPr>
              <a:t>Potatoes: </a:t>
            </a:r>
            <a:endParaRPr>
              <a:solidFill>
                <a:srgbClr val="980000"/>
              </a:solidFill>
              <a:latin typeface="Shojumaru"/>
              <a:ea typeface="Shojumaru"/>
              <a:cs typeface="Shojumaru"/>
              <a:sym typeface="Shojumaru"/>
            </a:endParaRPr>
          </a:p>
          <a:p>
            <a:pPr marL="0" lvl="0" indent="0" algn="l" rtl="0">
              <a:spcBef>
                <a:spcPts val="0"/>
              </a:spcBef>
              <a:spcAft>
                <a:spcPts val="0"/>
              </a:spcAft>
              <a:buNone/>
            </a:pPr>
            <a:r>
              <a:rPr lang="en" sz="1800">
                <a:solidFill>
                  <a:srgbClr val="980000"/>
                </a:solidFill>
                <a:latin typeface="Shojumaru"/>
                <a:ea typeface="Shojumaru"/>
                <a:cs typeface="Shojumaru"/>
                <a:sym typeface="Shojumaru"/>
              </a:rPr>
              <a:t>Let’s do lots of practice on potatoes!  Lets get some great cuts!</a:t>
            </a:r>
            <a:endParaRPr sz="1800">
              <a:solidFill>
                <a:srgbClr val="980000"/>
              </a:solidFill>
              <a:latin typeface="Shojumaru"/>
              <a:ea typeface="Shojumaru"/>
              <a:cs typeface="Shojumaru"/>
              <a:sym typeface="Shojumaru"/>
            </a:endParaRPr>
          </a:p>
        </p:txBody>
      </p:sp>
      <p:graphicFrame>
        <p:nvGraphicFramePr>
          <p:cNvPr id="192" name="Google Shape;192;p28"/>
          <p:cNvGraphicFramePr/>
          <p:nvPr/>
        </p:nvGraphicFramePr>
        <p:xfrm>
          <a:off x="4671288" y="53700"/>
          <a:ext cx="394275" cy="5036100"/>
        </p:xfrm>
        <a:graphic>
          <a:graphicData uri="http://schemas.openxmlformats.org/drawingml/2006/table">
            <a:tbl>
              <a:tblPr>
                <a:noFill/>
                <a:tableStyleId>{2D0514B0-3FD6-49AF-9D72-5EE434DEE450}</a:tableStyleId>
              </a:tblPr>
              <a:tblGrid>
                <a:gridCol w="394275">
                  <a:extLst>
                    <a:ext uri="{9D8B030D-6E8A-4147-A177-3AD203B41FA5}">
                      <a16:colId xmlns:a16="http://schemas.microsoft.com/office/drawing/2014/main" val="20000"/>
                    </a:ext>
                  </a:extLst>
                </a:gridCol>
              </a:tblGrid>
              <a:tr h="1076275">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1.</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1011425">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2.</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1076275">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3.</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r h="895300">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4.</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3"/>
                  </a:ext>
                </a:extLst>
              </a:tr>
              <a:tr h="976825">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5.</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4"/>
                  </a:ext>
                </a:extLst>
              </a:tr>
            </a:tbl>
          </a:graphicData>
        </a:graphic>
      </p:graphicFrame>
      <p:pic>
        <p:nvPicPr>
          <p:cNvPr id="193" name="Google Shape;193;p28" descr="After the massive response from the video of 'How To Cut Onions Like A Pro' The Bombay Chef Varun Inamdar is here to give you lessons on How To Cut Potatoes Like A Pro. This video is the result of public demand and requests from our dear viewers! Hope you enjoy watching this and master your skills of cutting potatoes ;)&#10;&#10;- Potatoes&#10;- Pealer&#10;- A Sharp Knife&#10;- Cutting Board&#10;- Tissue Paper&#10;- Water&#10;- Crinkle Knife&#10;&#10;Method&#10;- First thing first, peal the potatoes.&#10;- Always have firm grip of potatoes and the pealer.&#10;- Once pealed, immerse the potatoes in water.&#10;&#10;Batons / French Fries&#10;&#10;- Have firm grip and hold the potatoes horizontally.&#10;- Slice the base and place the potato over it.&#10;- Cut them at least a centimeter thick slice.&#10;- Place the slices one over the other and cut them slowly having a firm grip over them.&#10;- Cut the bases in the same way.&#10;&#10;Wedges&#10;&#10;- Hold the potato side ways and run a knife at the center.&#10;- Cut it again right at the center twice so as to get 8 wedges out of a potato.&#10;&#10;Slices&#10;&#10;- Rest the potato horizontally on the cutting board.&#10;- As per the demand of the recipe, slice the potato having a firm grip over it.&#10;&#10;Small Dices&#10;&#10;- Rest the potato on the board and cut it in to batons.&#10;- Run a knife vertically over the batons so as to get small dices of the potato.&#10;&#10;Medium Dices&#10;&#10;- Cut the potato in to thick strips.&#10;- Run a knife over them so as to get medium dices.&#10;&#10;Large Dices&#10;&#10;- Slices away all the edges and cut the potato thickly so as to get large dices.&#10;&#10;Crinkle Cut&#10;&#10;- Hold the Crinkle knife at 90 degree at the top of the potato and push it downwards.&#10;- Lay these slices and push the knife downwards.&#10;&#10;Share on Facebook : https://goo.gl/oS0tAo&#10;Share on Twitter : https://goo.gl/iYXIEY&#10;&#10;Host: Varun Inamdar&#10;Director : Vaibhav Dhandha&#10;Editor : Ravi Varma&#10;Camera: Manjeet Katariya, Akshay Durgule, Pratik Gumre&#10;VFX - Kushal Bhujbal&#10;Creative Head: Kavya Krishnaswamy&#10;Producer: Rajjat A. Barjatya&#10;Copyrights: Rajshri Entertainment Private Limited&#10;&#10;&#10;&#10;Subscribe &amp; Stay Tuned - http://bit.ly/SubscribeToRajshriFood               &#10;&#10;For more videos log onto http://www.youtube.com/rajshrifood  &#10;&#10;Find us on Facebook at https://www.facebook.com/rajshrifood&#10;&#10;Follow us on google plus https://plus.google.com/+rajshrifood Subscribe &amp; Stay Tuned - http://bit.ly/SubscribeToRajshriFood&#10;&#10;For more videos log onto http://www.youtube.com/rajshrifood  &#10;&#10;Find us on Facebook at https://www.facebook.com/rajshrifood&#10;&#10;Follow us on google plus https://plus.google.com/+rajshrifood Visit our Website for more Awesome Recipes&#10;http://rajshrifood.com/" title="How To Cut Potatoes Like A Pro | Different Ways To Cut Potatoes | Basic Cooking">
            <a:hlinkClick r:id="rId3"/>
          </p:cNvPr>
          <p:cNvPicPr preferRelativeResize="0"/>
          <p:nvPr/>
        </p:nvPicPr>
        <p:blipFill>
          <a:blip r:embed="rId4">
            <a:alphaModFix/>
          </a:blip>
          <a:stretch>
            <a:fillRect/>
          </a:stretch>
        </p:blipFill>
        <p:spPr>
          <a:xfrm>
            <a:off x="99575" y="1501675"/>
            <a:ext cx="4473000" cy="3356550"/>
          </a:xfrm>
          <a:prstGeom prst="rect">
            <a:avLst/>
          </a:prstGeom>
          <a:noFill/>
          <a:ln>
            <a:noFill/>
          </a:ln>
        </p:spPr>
      </p:pic>
      <p:graphicFrame>
        <p:nvGraphicFramePr>
          <p:cNvPr id="194" name="Google Shape;194;p28"/>
          <p:cNvGraphicFramePr/>
          <p:nvPr/>
        </p:nvGraphicFramePr>
        <p:xfrm>
          <a:off x="5065575" y="54858"/>
          <a:ext cx="3979700" cy="5040670"/>
        </p:xfrm>
        <a:graphic>
          <a:graphicData uri="http://schemas.openxmlformats.org/drawingml/2006/table">
            <a:tbl>
              <a:tblPr>
                <a:noFill/>
                <a:tableStyleId>{2D0514B0-3FD6-49AF-9D72-5EE434DEE450}</a:tableStyleId>
              </a:tblPr>
              <a:tblGrid>
                <a:gridCol w="3979700">
                  <a:extLst>
                    <a:ext uri="{9D8B030D-6E8A-4147-A177-3AD203B41FA5}">
                      <a16:colId xmlns:a16="http://schemas.microsoft.com/office/drawing/2014/main" val="20000"/>
                    </a:ext>
                  </a:extLst>
                </a:gridCol>
              </a:tblGrid>
              <a:tr h="557700">
                <a:tc>
                  <a:txBody>
                    <a:bodyPr/>
                    <a:lstStyle/>
                    <a:p>
                      <a:pPr marL="0" lvl="0" indent="0" algn="l" rtl="0">
                        <a:spcBef>
                          <a:spcPts val="0"/>
                        </a:spcBef>
                        <a:spcAft>
                          <a:spcPts val="0"/>
                        </a:spcAft>
                        <a:buNone/>
                      </a:pPr>
                      <a:r>
                        <a:rPr lang="en" sz="1200">
                          <a:solidFill>
                            <a:srgbClr val="FFFFFF"/>
                          </a:solidFill>
                        </a:rPr>
                        <a:t>Why should you place the peeled potatoes into a bowl of water as you work with them?</a:t>
                      </a:r>
                      <a:endParaRPr sz="12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17425">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19600">
                <a:tc>
                  <a:txBody>
                    <a:bodyPr/>
                    <a:lstStyle/>
                    <a:p>
                      <a:pPr marL="0" lvl="0" indent="0" algn="l" rtl="0">
                        <a:spcBef>
                          <a:spcPts val="0"/>
                        </a:spcBef>
                        <a:spcAft>
                          <a:spcPts val="0"/>
                        </a:spcAft>
                        <a:buNone/>
                      </a:pPr>
                      <a:r>
                        <a:rPr lang="en" sz="1200">
                          <a:solidFill>
                            <a:srgbClr val="FFFFFF"/>
                          </a:solidFill>
                        </a:rPr>
                        <a:t>Why should you slice off a small bit of potato on the side before you begin your actual knife cuts?</a:t>
                      </a:r>
                      <a:endParaRPr sz="12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466625">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46700">
                <a:tc>
                  <a:txBody>
                    <a:bodyPr/>
                    <a:lstStyle/>
                    <a:p>
                      <a:pPr marL="0" lvl="0" indent="0" algn="l" rtl="0">
                        <a:spcBef>
                          <a:spcPts val="0"/>
                        </a:spcBef>
                        <a:spcAft>
                          <a:spcPts val="0"/>
                        </a:spcAft>
                        <a:buNone/>
                      </a:pPr>
                      <a:r>
                        <a:rPr lang="en" sz="1200">
                          <a:solidFill>
                            <a:srgbClr val="FFFFFF"/>
                          </a:solidFill>
                        </a:rPr>
                        <a:t>What do you notice about the fingers on the cook’s guiding hand?</a:t>
                      </a:r>
                      <a:endParaRPr sz="12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r h="561775">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72450">
                <a:tc>
                  <a:txBody>
                    <a:bodyPr/>
                    <a:lstStyle/>
                    <a:p>
                      <a:pPr marL="0" lvl="0" indent="0" algn="l" rtl="0">
                        <a:spcBef>
                          <a:spcPts val="0"/>
                        </a:spcBef>
                        <a:spcAft>
                          <a:spcPts val="0"/>
                        </a:spcAft>
                        <a:buNone/>
                      </a:pPr>
                      <a:r>
                        <a:rPr lang="en" sz="1200">
                          <a:solidFill>
                            <a:srgbClr val="FFFFFF"/>
                          </a:solidFill>
                        </a:rPr>
                        <a:t>What are the three sizes of dice?</a:t>
                      </a:r>
                      <a:endParaRPr sz="12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6"/>
                  </a:ext>
                </a:extLst>
              </a:tr>
              <a:tr h="522850">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87275">
                <a:tc>
                  <a:txBody>
                    <a:bodyPr/>
                    <a:lstStyle/>
                    <a:p>
                      <a:pPr marL="0" lvl="0" indent="0" algn="l" rtl="0">
                        <a:spcBef>
                          <a:spcPts val="0"/>
                        </a:spcBef>
                        <a:spcAft>
                          <a:spcPts val="0"/>
                        </a:spcAft>
                        <a:buNone/>
                      </a:pPr>
                      <a:r>
                        <a:rPr lang="en" sz="1200">
                          <a:solidFill>
                            <a:srgbClr val="FFFFFF"/>
                          </a:solidFill>
                        </a:rPr>
                        <a:t>What kind of knife is used to make crinkle cut potatoes? </a:t>
                      </a:r>
                      <a:endParaRPr sz="12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8"/>
                  </a:ext>
                </a:extLst>
              </a:tr>
              <a:tr h="557350">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137100" y="147350"/>
            <a:ext cx="8869800" cy="8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980000"/>
                </a:solidFill>
                <a:latin typeface="Shojumaru"/>
                <a:ea typeface="Shojumaru"/>
                <a:cs typeface="Shojumaru"/>
                <a:sym typeface="Shojumaru"/>
              </a:rPr>
              <a:t>Onions: One of the most used ingredients used in a chef’s kitchen.  They add flavor to many foods.  Learn to cut onions like a pro!</a:t>
            </a:r>
            <a:endParaRPr sz="1600">
              <a:solidFill>
                <a:srgbClr val="980000"/>
              </a:solidFill>
              <a:latin typeface="Shojumaru"/>
              <a:ea typeface="Shojumaru"/>
              <a:cs typeface="Shojumaru"/>
              <a:sym typeface="Shojumaru"/>
            </a:endParaRPr>
          </a:p>
        </p:txBody>
      </p:sp>
      <p:pic>
        <p:nvPicPr>
          <p:cNvPr id="200" name="Google Shape;200;p29" descr="The Bombay Chef Varun Inamdar is here to give you the first lesson on basic cooking. With the chef learn how to chop and slice onions in multiple ways. We are sure you'll start cutting onions like a pro after watching the video. So watch and learn different styles of chopping an onion only on Rajshri Food. &#10;&#10;Latest Recipes:&#10;Zarda Pulao - Eid Special Recipe - Sweet Rice - Meethe Chawal Recipe - https://youtu.be/rPES9DuE7dw&#10;Maggi Manchurian Recipe - Quick And Easy Recipe For Kids - https://youtu.be/vB75U8WMKu0&#10;How To Make Sub Sandwich At Home - Homemade Vegetarian Snacks - https://youtu.be/GvqURvcPW6o&#10;&#10;- Onion&#10;- A Sharp Knife&#10;- Cutting Board&#10;- Tissue Paper&#10;- Water&#10;&#10;Method&#10;- Place a tissue paper on the table and splash some water over it&#10;- Place the cutting board over the wet tissue&#10;- Hold the onion with the thumb on one side and rest of the fingers to the other side.&#10;- Cut it in between with a sharp knife&#10;- Slice off the root &amp; top of-of the onion and peel the onions&#10;- Place onion into water&#10;- Wash the onions properly&#10;&#10;Vertical Slicing &#10;- Keep the cut surface facing towards the board.&#10;- Make fine cuts from one side to another, gradually.&#10;-Keep the knife moving.&#10;- Keep your fingers safe.&#10;- When you reach the end of the onion, twist it, push it down and continue slicing it.&#10;&#10;Horizontal Slicing&#10;- Turn it around and start cutting the onion from top to bottom&#10;&#10;Chopping&#10;- Use the tip of the knife and cut the onion from side to side&#10;- Now hold the onion and turn it and start cutting horizontally&#10;- Make even and close cuts&#10;&#10;Dicing&#10;- Cut onions into thick slices – somewhere around half cm thick ( for small dice ) a centimeter and half thick ( for a medium slice ) cut a half onion into 3 ( for a large slice ).&#10;- Turn the angle and continue slicing horizontally&#10;- Run your fingers through it and release all the petals&#10;&#10;Petals&#10;-Take the half onion and cut it into two&#10;- Pick it up and release the petals&#10;&#10;Roundels&#10;- Place onion sideways and slice off the cap and root&#10;- Peel off the onion skin and wash it&#10;- Turn the onion sideways, give an in-cession and press it downwards&#10;- Thinness and thickness can be adjusted&#10;- You can even release the rings&#10;&#10;Share on Facebook: https://goo.gl/O4ksIb&#10;Share on Twitter: https://goo.gl/3SEqxY&#10;&#10;Host: Varun Inamdar&#10;Director: Vaibhav Dhandha&#10;Editor: Ravi Varma&#10;Camera: Manjeet Katariya, Akshay Durgule, Pratik Gumre&#10;VFX - Kushal Bhujbal&#10;Creative Head: Kavya Krishnaswamy&#10;Producer: Rajjat A. Barjatya&#10;Copyrights: Rajshri Entertainment Private Limited&#10;&#10;Subscribe &amp; Stay Tuned - http://bit.ly/SubscribeToRajshriFood               &#10;&#10;For more videos log onto http://www.youtube.com/rajshrifood  &#10;&#10;Find us on Facebook at https://www.facebook.com/rajshrifood&#10;&#10;Follow us on google plus https://plus.google.com/+rajshrifood Subscribe &amp; Stay Tuned - http://bit.ly/SubscribeToRajshriFood&#10;&#10;For more videos log onto http://www.youtube.com/rajshrifood  &#10;&#10;Find us on Facebook at https://www.facebook.com/rajshrifood&#10;&#10;Follow us on google plus https://plus.google.com/+rajshrifood Visit our Website for more Awesome Recipes&#10;http://rajshrifood.com/" title="How To Cut Onions Like A Pro | Different Ways To Chop An Onion | Basic Cooking">
            <a:hlinkClick r:id="rId3"/>
          </p:cNvPr>
          <p:cNvPicPr preferRelativeResize="0"/>
          <p:nvPr/>
        </p:nvPicPr>
        <p:blipFill>
          <a:blip r:embed="rId4">
            <a:alphaModFix/>
          </a:blip>
          <a:stretch>
            <a:fillRect/>
          </a:stretch>
        </p:blipFill>
        <p:spPr>
          <a:xfrm>
            <a:off x="91700" y="1294050"/>
            <a:ext cx="4480300" cy="3360225"/>
          </a:xfrm>
          <a:prstGeom prst="rect">
            <a:avLst/>
          </a:prstGeom>
          <a:noFill/>
          <a:ln>
            <a:noFill/>
          </a:ln>
        </p:spPr>
      </p:pic>
      <p:graphicFrame>
        <p:nvGraphicFramePr>
          <p:cNvPr id="201" name="Google Shape;201;p29"/>
          <p:cNvGraphicFramePr/>
          <p:nvPr/>
        </p:nvGraphicFramePr>
        <p:xfrm>
          <a:off x="5218525" y="844875"/>
          <a:ext cx="3894750" cy="4235680"/>
        </p:xfrm>
        <a:graphic>
          <a:graphicData uri="http://schemas.openxmlformats.org/drawingml/2006/table">
            <a:tbl>
              <a:tblPr>
                <a:noFill/>
                <a:tableStyleId>{2D0514B0-3FD6-49AF-9D72-5EE434DEE450}</a:tableStyleId>
              </a:tblPr>
              <a:tblGrid>
                <a:gridCol w="3894750">
                  <a:extLst>
                    <a:ext uri="{9D8B030D-6E8A-4147-A177-3AD203B41FA5}">
                      <a16:colId xmlns:a16="http://schemas.microsoft.com/office/drawing/2014/main" val="20000"/>
                    </a:ext>
                  </a:extLst>
                </a:gridCol>
              </a:tblGrid>
              <a:tr h="334400">
                <a:tc>
                  <a:txBody>
                    <a:bodyPr/>
                    <a:lstStyle/>
                    <a:p>
                      <a:pPr marL="0" lvl="0" indent="0" algn="l" rtl="0">
                        <a:spcBef>
                          <a:spcPts val="0"/>
                        </a:spcBef>
                        <a:spcAft>
                          <a:spcPts val="0"/>
                        </a:spcAft>
                        <a:buNone/>
                      </a:pPr>
                      <a:r>
                        <a:rPr lang="en" sz="1100">
                          <a:solidFill>
                            <a:srgbClr val="FFFFFF"/>
                          </a:solidFill>
                        </a:rPr>
                        <a:t>Why is a wet towel placed under the cutting board?</a:t>
                      </a:r>
                      <a:endParaRPr sz="11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8725">
                <a:tc>
                  <a:txBody>
                    <a:bodyPr/>
                    <a:lstStyle/>
                    <a:p>
                      <a:pPr marL="0" lvl="0" indent="0" algn="l" rtl="0">
                        <a:spcBef>
                          <a:spcPts val="0"/>
                        </a:spcBef>
                        <a:spcAft>
                          <a:spcPts val="0"/>
                        </a:spcAft>
                        <a:buNone/>
                      </a:pPr>
                      <a:r>
                        <a:rPr lang="en" sz="1100">
                          <a:solidFill>
                            <a:srgbClr val="FFFFFF"/>
                          </a:solidFill>
                        </a:rPr>
                        <a:t>If you want to get fast at knife work, what should you do?</a:t>
                      </a:r>
                      <a:endParaRPr sz="11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524875">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96200">
                <a:tc>
                  <a:txBody>
                    <a:bodyPr/>
                    <a:lstStyle/>
                    <a:p>
                      <a:pPr marL="0" lvl="0" indent="0" algn="l" rtl="0">
                        <a:spcBef>
                          <a:spcPts val="0"/>
                        </a:spcBef>
                        <a:spcAft>
                          <a:spcPts val="0"/>
                        </a:spcAft>
                        <a:buNone/>
                      </a:pPr>
                      <a:r>
                        <a:rPr lang="en" sz="1100">
                          <a:solidFill>
                            <a:srgbClr val="FFFFFF"/>
                          </a:solidFill>
                        </a:rPr>
                        <a:t>Do you cut all of the way through an onion at first if you are chopping it?</a:t>
                      </a:r>
                      <a:endParaRPr sz="11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34400">
                <a:tc>
                  <a:txBody>
                    <a:bodyPr/>
                    <a:lstStyle/>
                    <a:p>
                      <a:pPr marL="0" lvl="0" indent="0" algn="l" rtl="0">
                        <a:spcBef>
                          <a:spcPts val="0"/>
                        </a:spcBef>
                        <a:spcAft>
                          <a:spcPts val="0"/>
                        </a:spcAft>
                        <a:buNone/>
                      </a:pPr>
                      <a:r>
                        <a:rPr lang="en" sz="1100">
                          <a:solidFill>
                            <a:srgbClr val="FFFFFF"/>
                          </a:solidFill>
                        </a:rPr>
                        <a:t>Describe how to do the “Rocking Motion”.</a:t>
                      </a:r>
                      <a:endParaRPr sz="11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96200">
                <a:tc>
                  <a:txBody>
                    <a:bodyPr/>
                    <a:lstStyle/>
                    <a:p>
                      <a:pPr marL="0" lvl="0" indent="0" algn="l" rtl="0">
                        <a:spcBef>
                          <a:spcPts val="0"/>
                        </a:spcBef>
                        <a:spcAft>
                          <a:spcPts val="0"/>
                        </a:spcAft>
                        <a:buNone/>
                      </a:pPr>
                      <a:r>
                        <a:rPr lang="en" sz="1100">
                          <a:solidFill>
                            <a:srgbClr val="FFFFFF"/>
                          </a:solidFill>
                        </a:rPr>
                        <a:t>Which onion cut requires a different way of peeling the onion before you begin?</a:t>
                      </a:r>
                      <a:endParaRPr sz="1100">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chemeClr val="dk2"/>
                    </a:solidFill>
                  </a:tcPr>
                </a:tc>
                <a:extLst>
                  <a:ext uri="{0D108BD9-81ED-4DB2-BD59-A6C34878D82A}">
                    <a16:rowId xmlns:a16="http://schemas.microsoft.com/office/drawing/2014/main" val="10008"/>
                  </a:ext>
                </a:extLst>
              </a:tr>
              <a:tr h="396200">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graphicFrame>
        <p:nvGraphicFramePr>
          <p:cNvPr id="202" name="Google Shape;202;p29"/>
          <p:cNvGraphicFramePr/>
          <p:nvPr/>
        </p:nvGraphicFramePr>
        <p:xfrm>
          <a:off x="4720613" y="844875"/>
          <a:ext cx="497900" cy="4258550"/>
        </p:xfrm>
        <a:graphic>
          <a:graphicData uri="http://schemas.openxmlformats.org/drawingml/2006/table">
            <a:tbl>
              <a:tblPr>
                <a:noFill/>
                <a:tableStyleId>{2D0514B0-3FD6-49AF-9D72-5EE434DEE450}</a:tableStyleId>
              </a:tblPr>
              <a:tblGrid>
                <a:gridCol w="497900">
                  <a:extLst>
                    <a:ext uri="{9D8B030D-6E8A-4147-A177-3AD203B41FA5}">
                      <a16:colId xmlns:a16="http://schemas.microsoft.com/office/drawing/2014/main" val="20000"/>
                    </a:ext>
                  </a:extLst>
                </a:gridCol>
              </a:tblGrid>
              <a:tr h="750500">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1.</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913600">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2.</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921975">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3.</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r h="750500">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4.</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3"/>
                  </a:ext>
                </a:extLst>
              </a:tr>
              <a:tr h="921975">
                <a:tc>
                  <a:txBody>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5.</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B7B7B7"/>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hojumaru"/>
                <a:ea typeface="Shojumaru"/>
                <a:cs typeface="Shojumaru"/>
                <a:sym typeface="Shojumaru"/>
              </a:rPr>
              <a:t>Before we even begin</a:t>
            </a:r>
            <a:endParaRPr>
              <a:latin typeface="Shojumaru"/>
              <a:ea typeface="Shojumaru"/>
              <a:cs typeface="Shojumaru"/>
              <a:sym typeface="Shojumaru"/>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Shojumaru"/>
                <a:ea typeface="Shojumaru"/>
                <a:cs typeface="Shojumaru"/>
                <a:sym typeface="Shojumaru"/>
              </a:rPr>
              <a:t>Your teachers have a</a:t>
            </a:r>
            <a:endParaRPr>
              <a:solidFill>
                <a:srgbClr val="000000"/>
              </a:solidFill>
              <a:latin typeface="Shojumaru"/>
              <a:ea typeface="Shojumaru"/>
              <a:cs typeface="Shojumaru"/>
              <a:sym typeface="Shojumaru"/>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1600"/>
              </a:spcAft>
              <a:buNone/>
            </a:pPr>
            <a:r>
              <a:rPr lang="en">
                <a:solidFill>
                  <a:srgbClr val="000000"/>
                </a:solidFill>
                <a:latin typeface="Shojumaru"/>
                <a:ea typeface="Shojumaru"/>
                <a:cs typeface="Shojumaru"/>
                <a:sym typeface="Shojumaru"/>
              </a:rPr>
              <a:t>When it comes to ‘messing around’ with knives. </a:t>
            </a:r>
            <a:endParaRPr>
              <a:solidFill>
                <a:srgbClr val="000000"/>
              </a:solidFill>
              <a:latin typeface="Shojumaru"/>
              <a:ea typeface="Shojumaru"/>
              <a:cs typeface="Shojumaru"/>
              <a:sym typeface="Shojumaru"/>
            </a:endParaRPr>
          </a:p>
        </p:txBody>
      </p:sp>
      <p:pic>
        <p:nvPicPr>
          <p:cNvPr id="63" name="Google Shape;63;p14"/>
          <p:cNvPicPr preferRelativeResize="0"/>
          <p:nvPr/>
        </p:nvPicPr>
        <p:blipFill>
          <a:blip r:embed="rId3">
            <a:alphaModFix/>
          </a:blip>
          <a:stretch>
            <a:fillRect/>
          </a:stretch>
        </p:blipFill>
        <p:spPr>
          <a:xfrm>
            <a:off x="2695675" y="1603313"/>
            <a:ext cx="3645200" cy="2590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311700" y="73300"/>
            <a:ext cx="8520600" cy="1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80000"/>
                </a:solidFill>
                <a:latin typeface="Shojumaru"/>
                <a:ea typeface="Shojumaru"/>
                <a:cs typeface="Shojumaru"/>
                <a:sym typeface="Shojumaru"/>
              </a:rPr>
              <a:t>Garlic:</a:t>
            </a:r>
            <a:r>
              <a:rPr lang="en" sz="2000">
                <a:solidFill>
                  <a:srgbClr val="980000"/>
                </a:solidFill>
                <a:latin typeface="Shojumaru"/>
                <a:ea typeface="Shojumaru"/>
                <a:cs typeface="Shojumaru"/>
                <a:sym typeface="Shojumaru"/>
              </a:rPr>
              <a:t> Its like Jelly to Peanut Butter… If there are onions, there is often garlic in the same recipe.</a:t>
            </a:r>
            <a:endParaRPr sz="2000">
              <a:solidFill>
                <a:srgbClr val="980000"/>
              </a:solidFill>
              <a:latin typeface="Shojumaru"/>
              <a:ea typeface="Shojumaru"/>
              <a:cs typeface="Shojumaru"/>
              <a:sym typeface="Shojumaru"/>
            </a:endParaRPr>
          </a:p>
        </p:txBody>
      </p:sp>
      <p:pic>
        <p:nvPicPr>
          <p:cNvPr id="208" name="Google Shape;208;p30" descr="For more Jamie's Home Cooking Skills videos go to http://www.jamieoliver.com/videos" title="Jamie Oliver talks you through preparing garlic">
            <a:hlinkClick r:id="rId3"/>
          </p:cNvPr>
          <p:cNvPicPr preferRelativeResize="0"/>
          <p:nvPr/>
        </p:nvPicPr>
        <p:blipFill>
          <a:blip r:embed="rId4">
            <a:alphaModFix/>
          </a:blip>
          <a:stretch>
            <a:fillRect/>
          </a:stretch>
        </p:blipFill>
        <p:spPr>
          <a:xfrm>
            <a:off x="4260300" y="1297975"/>
            <a:ext cx="4572000" cy="3429000"/>
          </a:xfrm>
          <a:prstGeom prst="rect">
            <a:avLst/>
          </a:prstGeom>
          <a:noFill/>
          <a:ln>
            <a:noFill/>
          </a:ln>
        </p:spPr>
      </p:pic>
      <p:graphicFrame>
        <p:nvGraphicFramePr>
          <p:cNvPr id="209" name="Google Shape;209;p30"/>
          <p:cNvGraphicFramePr/>
          <p:nvPr/>
        </p:nvGraphicFramePr>
        <p:xfrm>
          <a:off x="250775" y="1297975"/>
          <a:ext cx="3859300" cy="3444240"/>
        </p:xfrm>
        <a:graphic>
          <a:graphicData uri="http://schemas.openxmlformats.org/drawingml/2006/table">
            <a:tbl>
              <a:tblPr>
                <a:noFill/>
                <a:tableStyleId>{2D0514B0-3FD6-49AF-9D72-5EE434DEE450}</a:tableStyleId>
              </a:tblPr>
              <a:tblGrid>
                <a:gridCol w="3859300">
                  <a:extLst>
                    <a:ext uri="{9D8B030D-6E8A-4147-A177-3AD203B41FA5}">
                      <a16:colId xmlns:a16="http://schemas.microsoft.com/office/drawing/2014/main" val="20000"/>
                    </a:ext>
                  </a:extLst>
                </a:gridCol>
              </a:tblGrid>
              <a:tr h="975400">
                <a:tc>
                  <a:txBody>
                    <a:bodyPr/>
                    <a:lstStyle/>
                    <a:p>
                      <a:pPr marL="0" lvl="0" indent="0" algn="l" rtl="0">
                        <a:spcBef>
                          <a:spcPts val="0"/>
                        </a:spcBef>
                        <a:spcAft>
                          <a:spcPts val="0"/>
                        </a:spcAft>
                        <a:buNone/>
                      </a:pPr>
                      <a:r>
                        <a:rPr lang="en">
                          <a:solidFill>
                            <a:srgbClr val="FFFFFF"/>
                          </a:solidFill>
                        </a:rPr>
                        <a:t>Jamie Oliver (the chef in the video) shows 4 different ways to prepare garlic.  Which way do you think would work best if were to wanting to make Garlic Bread.  Why?</a:t>
                      </a:r>
                      <a:endParaRPr>
                        <a:solidFill>
                          <a:srgbClr val="FFFFFF"/>
                        </a:solidFill>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2407950">
                <a:tc>
                  <a:txBody>
                    <a:bodyPr/>
                    <a:lstStyle/>
                    <a:p>
                      <a:pPr marL="0" lvl="0" indent="0" algn="l" rtl="0">
                        <a:spcBef>
                          <a:spcPts val="0"/>
                        </a:spcBef>
                        <a:spcAft>
                          <a:spcPts val="0"/>
                        </a:spcAft>
                        <a:buNone/>
                      </a:pPr>
                      <a:endParaRPr/>
                    </a:p>
                  </a:txBody>
                  <a:tcPr marL="91425" marR="91425" marT="91425" marB="91425">
                    <a:lnL w="28575" cap="flat" cmpd="sng">
                      <a:solidFill>
                        <a:srgbClr val="980000"/>
                      </a:solidFill>
                      <a:prstDash val="solid"/>
                      <a:round/>
                      <a:headEnd type="none" w="sm" len="sm"/>
                      <a:tailEnd type="none" w="sm" len="sm"/>
                    </a:lnL>
                    <a:lnR w="28575" cap="flat" cmpd="sng">
                      <a:solidFill>
                        <a:srgbClr val="980000"/>
                      </a:solidFill>
                      <a:prstDash val="solid"/>
                      <a:round/>
                      <a:headEnd type="none" w="sm" len="sm"/>
                      <a:tailEnd type="none" w="sm" len="sm"/>
                    </a:lnR>
                    <a:lnT w="28575" cap="flat" cmpd="sng">
                      <a:solidFill>
                        <a:srgbClr val="980000"/>
                      </a:solidFill>
                      <a:prstDash val="solid"/>
                      <a:round/>
                      <a:headEnd type="none" w="sm" len="sm"/>
                      <a:tailEnd type="none" w="sm" len="sm"/>
                    </a:lnT>
                    <a:lnB w="28575" cap="flat" cmpd="sng">
                      <a:solidFill>
                        <a:srgbClr val="98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79C5-82F5-417F-B4C8-55C145D6B8F7}"/>
              </a:ext>
            </a:extLst>
          </p:cNvPr>
          <p:cNvSpPr>
            <a:spLocks noGrp="1"/>
          </p:cNvSpPr>
          <p:nvPr>
            <p:ph type="title"/>
          </p:nvPr>
        </p:nvSpPr>
        <p:spPr/>
        <p:txBody>
          <a:bodyPr/>
          <a:lstStyle/>
          <a:p>
            <a:pPr algn="ctr"/>
            <a:r>
              <a:rPr lang="en-US" dirty="0">
                <a:solidFill>
                  <a:srgbClr val="C00000"/>
                </a:solidFill>
                <a:latin typeface="Shojumaru" panose="020B0604020202020204" charset="0"/>
              </a:rPr>
              <a:t>Exit Ticket: </a:t>
            </a:r>
            <a:br>
              <a:rPr lang="en-US" dirty="0">
                <a:solidFill>
                  <a:srgbClr val="C00000"/>
                </a:solidFill>
                <a:latin typeface="Shojumaru" panose="020B0604020202020204" charset="0"/>
              </a:rPr>
            </a:br>
            <a:r>
              <a:rPr lang="en-US" dirty="0">
                <a:solidFill>
                  <a:srgbClr val="C00000"/>
                </a:solidFill>
                <a:latin typeface="Shojumaru" panose="020B0604020202020204" charset="0"/>
              </a:rPr>
              <a:t>Knife Safety Online Quiz</a:t>
            </a:r>
          </a:p>
        </p:txBody>
      </p:sp>
      <p:sp>
        <p:nvSpPr>
          <p:cNvPr id="5" name="Rectangle 4">
            <a:extLst>
              <a:ext uri="{FF2B5EF4-FFF2-40B4-BE49-F238E27FC236}">
                <a16:creationId xmlns:a16="http://schemas.microsoft.com/office/drawing/2014/main" id="{9E761969-02AC-41FA-B550-868A46E5D031}"/>
              </a:ext>
            </a:extLst>
          </p:cNvPr>
          <p:cNvSpPr/>
          <p:nvPr/>
        </p:nvSpPr>
        <p:spPr>
          <a:xfrm>
            <a:off x="681644" y="1771531"/>
            <a:ext cx="8150656" cy="1600438"/>
          </a:xfrm>
          <a:prstGeom prst="rect">
            <a:avLst/>
          </a:prstGeom>
        </p:spPr>
        <p:txBody>
          <a:bodyPr wrap="square">
            <a:spAutoFit/>
          </a:bodyPr>
          <a:lstStyle/>
          <a:p>
            <a:pPr marL="342900" indent="-342900">
              <a:buFont typeface="Arial" panose="020B0604020202020204" pitchFamily="34" charset="0"/>
              <a:buChar char="•"/>
            </a:pPr>
            <a:r>
              <a:rPr lang="en-US" sz="2000" b="1" dirty="0"/>
              <a:t>Below I have shared my bit.ly link template.</a:t>
            </a:r>
          </a:p>
          <a:p>
            <a:pPr marL="342900" indent="-342900">
              <a:buFont typeface="Arial" panose="020B0604020202020204" pitchFamily="34" charset="0"/>
              <a:buChar char="•"/>
            </a:pPr>
            <a:r>
              <a:rPr lang="en-US" sz="2000" b="1" dirty="0"/>
              <a:t>Anyone with the link can duplicate </a:t>
            </a:r>
          </a:p>
          <a:p>
            <a:pPr marL="342900" indent="-342900">
              <a:buFont typeface="Arial" panose="020B0604020202020204" pitchFamily="34" charset="0"/>
              <a:buChar char="•"/>
            </a:pPr>
            <a:r>
              <a:rPr lang="en-US" sz="2000" b="1" dirty="0"/>
              <a:t>Included are the correct answers for immediate grading</a:t>
            </a:r>
          </a:p>
          <a:p>
            <a:pPr marL="342900" lvl="1" indent="-342900">
              <a:buFont typeface="Arial" panose="020B0604020202020204" pitchFamily="34" charset="0"/>
              <a:buChar char="•"/>
            </a:pPr>
            <a:r>
              <a:rPr lang="en-US" sz="2000" b="1" dirty="0">
                <a:hlinkClick r:id="rId3"/>
              </a:rPr>
              <a:t>https://bit.ly/3dXjoJ0</a:t>
            </a:r>
            <a:r>
              <a:rPr lang="en-US" sz="2000" b="1" dirty="0"/>
              <a:t> </a:t>
            </a:r>
          </a:p>
          <a:p>
            <a:endParaRPr lang="en-US" sz="1800" b="1" dirty="0"/>
          </a:p>
        </p:txBody>
      </p:sp>
    </p:spTree>
    <p:extLst>
      <p:ext uri="{BB962C8B-B14F-4D97-AF65-F5344CB8AC3E}">
        <p14:creationId xmlns:p14="http://schemas.microsoft.com/office/powerpoint/2010/main" val="407045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a:off x="311700" y="73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980000"/>
                </a:solidFill>
                <a:latin typeface="Shojumaru"/>
                <a:ea typeface="Shojumaru"/>
                <a:cs typeface="Shojumaru"/>
                <a:sym typeface="Shojumaru"/>
              </a:rPr>
              <a:t>Lab Skills:</a:t>
            </a:r>
            <a:endParaRPr sz="3000">
              <a:solidFill>
                <a:srgbClr val="980000"/>
              </a:solidFill>
              <a:latin typeface="Shojumaru"/>
              <a:ea typeface="Shojumaru"/>
              <a:cs typeface="Shojumaru"/>
              <a:sym typeface="Shojumaru"/>
            </a:endParaRPr>
          </a:p>
        </p:txBody>
      </p:sp>
      <p:sp>
        <p:nvSpPr>
          <p:cNvPr id="221" name="Google Shape;221;p32"/>
          <p:cNvSpPr txBox="1"/>
          <p:nvPr/>
        </p:nvSpPr>
        <p:spPr>
          <a:xfrm>
            <a:off x="-23650" y="584475"/>
            <a:ext cx="9111000" cy="4497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dirty="0"/>
              <a:t>You will work independently to practice what you have just learned.  You will need 1 potato and 1 carrot and 1 stalk of celery PER PERSON TOTAL.</a:t>
            </a:r>
            <a:endParaRPr sz="1800" b="1" dirty="0"/>
          </a:p>
          <a:p>
            <a:pPr marL="0" lvl="0" indent="0" algn="l" rtl="0">
              <a:spcBef>
                <a:spcPts val="0"/>
              </a:spcBef>
              <a:spcAft>
                <a:spcPts val="0"/>
              </a:spcAft>
              <a:buNone/>
            </a:pPr>
            <a:endParaRPr sz="1800" b="1" dirty="0"/>
          </a:p>
          <a:p>
            <a:pPr marL="457200" lvl="0" indent="-342900" algn="l" rtl="0">
              <a:spcBef>
                <a:spcPts val="0"/>
              </a:spcBef>
              <a:spcAft>
                <a:spcPts val="0"/>
              </a:spcAft>
              <a:buSzPts val="1800"/>
              <a:buChar char="●"/>
            </a:pPr>
            <a:r>
              <a:rPr lang="en" sz="1800" b="1" dirty="0"/>
              <a:t>Potatoes are generally easier to cut than carrots.  You are encouraged to practice as many different cuts as you can.  Choose your best cuts for the listed sizes.  Take a picture of them and upload onto the next slide.  Use your phone and send an email to your student account (yourself) or you can use laptop to take a picture and upload to your slide.  </a:t>
            </a:r>
            <a:endParaRPr sz="1800" b="1" dirty="0"/>
          </a:p>
          <a:p>
            <a:pPr marL="457200" lvl="0" indent="0" algn="l" rtl="0">
              <a:spcBef>
                <a:spcPts val="0"/>
              </a:spcBef>
              <a:spcAft>
                <a:spcPts val="0"/>
              </a:spcAft>
              <a:buNone/>
            </a:pPr>
            <a:endParaRPr sz="1800" b="1" dirty="0"/>
          </a:p>
          <a:p>
            <a:pPr marL="457200" lvl="0" indent="-342900" algn="l" rtl="0">
              <a:spcBef>
                <a:spcPts val="0"/>
              </a:spcBef>
              <a:spcAft>
                <a:spcPts val="0"/>
              </a:spcAft>
              <a:buSzPts val="1800"/>
              <a:buChar char="●"/>
            </a:pPr>
            <a:r>
              <a:rPr lang="en" sz="1800" b="1" dirty="0"/>
              <a:t>You must take a picture of a properly set up knife station </a:t>
            </a:r>
            <a:endParaRPr sz="1800" b="1" dirty="0"/>
          </a:p>
          <a:p>
            <a:pPr marL="0" lvl="0" indent="0" algn="l" rtl="0">
              <a:spcBef>
                <a:spcPts val="0"/>
              </a:spcBef>
              <a:spcAft>
                <a:spcPts val="0"/>
              </a:spcAft>
              <a:buNone/>
            </a:pPr>
            <a:endParaRPr sz="1800" b="1" dirty="0"/>
          </a:p>
          <a:p>
            <a:pPr marL="0" lvl="0" indent="0" algn="ctr" rtl="0">
              <a:spcBef>
                <a:spcPts val="0"/>
              </a:spcBef>
              <a:spcAft>
                <a:spcPts val="0"/>
              </a:spcAft>
              <a:buNone/>
            </a:pPr>
            <a:r>
              <a:rPr lang="en" sz="1800" b="1" dirty="0"/>
              <a:t>These lab activities will likely take you 3-4 days to complete.  Do not rush through this activity.  Your goal in these lab experiences is to practice important skills.  The way you become fast at these skills is by </a:t>
            </a:r>
            <a:r>
              <a:rPr lang="en" sz="1800" b="1" dirty="0">
                <a:solidFill>
                  <a:srgbClr val="FF0000"/>
                </a:solidFill>
              </a:rPr>
              <a:t>PERFECTLY PRACTICING THEM</a:t>
            </a:r>
            <a:r>
              <a:rPr lang="en" sz="1800" b="1" dirty="0"/>
              <a:t>.  </a:t>
            </a:r>
            <a:r>
              <a:rPr lang="en" sz="1800" b="1" dirty="0">
                <a:solidFill>
                  <a:srgbClr val="0000FF"/>
                </a:solidFill>
              </a:rPr>
              <a:t>Not hurrying through them</a:t>
            </a:r>
            <a:r>
              <a:rPr lang="en" sz="1800" b="1" dirty="0"/>
              <a:t>.</a:t>
            </a:r>
            <a:endParaRPr sz="1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273775" y="187100"/>
            <a:ext cx="8520600" cy="13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Shojumaru"/>
                <a:ea typeface="Shojumaru"/>
                <a:cs typeface="Shojumaru"/>
                <a:sym typeface="Shojumaru"/>
              </a:rPr>
              <a:t>My knife Station:</a:t>
            </a:r>
            <a:endParaRPr>
              <a:solidFill>
                <a:srgbClr val="980000"/>
              </a:solidFill>
              <a:latin typeface="Shojumaru"/>
              <a:ea typeface="Shojumaru"/>
              <a:cs typeface="Shojumaru"/>
              <a:sym typeface="Shojumaru"/>
            </a:endParaRPr>
          </a:p>
          <a:p>
            <a:pPr marL="457200" lvl="0" indent="-342900" algn="l" rtl="0">
              <a:spcBef>
                <a:spcPts val="0"/>
              </a:spcBef>
              <a:spcAft>
                <a:spcPts val="0"/>
              </a:spcAft>
              <a:buClr>
                <a:srgbClr val="000000"/>
              </a:buClr>
              <a:buSzPts val="1800"/>
              <a:buChar char="●"/>
            </a:pPr>
            <a:r>
              <a:rPr lang="en" sz="1800" b="1">
                <a:solidFill>
                  <a:srgbClr val="000000"/>
                </a:solidFill>
              </a:rPr>
              <a:t>Properly setup your knife station.  You need to stand behind your knife station and have someone else take a picture of you in it.  Then upload the picture here.   </a:t>
            </a:r>
            <a:endParaRPr sz="1800" b="1">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349625" y="96050"/>
            <a:ext cx="8520600" cy="11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Shojumaru"/>
                <a:ea typeface="Shojumaru"/>
                <a:cs typeface="Shojumaru"/>
                <a:sym typeface="Shojumaru"/>
              </a:rPr>
              <a:t>Steeling a knife:</a:t>
            </a:r>
            <a:endParaRPr>
              <a:solidFill>
                <a:srgbClr val="980000"/>
              </a:solidFill>
              <a:latin typeface="Shojumaru"/>
              <a:ea typeface="Shojumaru"/>
              <a:cs typeface="Shojumaru"/>
              <a:sym typeface="Shojumaru"/>
            </a:endParaRPr>
          </a:p>
          <a:p>
            <a:pPr marL="0" lvl="0" indent="0" algn="l" rtl="0">
              <a:spcBef>
                <a:spcPts val="0"/>
              </a:spcBef>
              <a:spcAft>
                <a:spcPts val="0"/>
              </a:spcAft>
              <a:buNone/>
            </a:pPr>
            <a:r>
              <a:rPr lang="en" sz="1800" b="1"/>
              <a:t>Review how to hone &amp; steel a knife.  Practice doing that to a chef’s knife.  Here is a short video on how to do this.  After you reviewed this...try it out.</a:t>
            </a:r>
            <a:endParaRPr sz="1800" b="1"/>
          </a:p>
        </p:txBody>
      </p:sp>
      <p:pic>
        <p:nvPicPr>
          <p:cNvPr id="232" name="Google Shape;232;p34" descr="Here is what you'll need!&#10;&#10;Check out the Tasty One-Stop Shop for cookbooks, aprons, hats, and more at TastyShop.com: http://bit.ly/2mEBY0e.&#10;&#10;&#10;Check us out on Facebook! - facebook.com/buzzfeedtasty&#10;&#10;Credits: https://www.buzzfeed.com/bfmp/videos/10874&#10;&#10;&#10;MUSIC&#10;Licensed via Audio Network&#10;Wall Clock - Ticking&#10;Licensed via Warner Chappell Production Music Inc.&#10;Water Pouring&#10;Licensed via Warner Chappell Production Music Inc.&#10;Knife Unsheathe&#10;Licensed via Warner Chappell Production Music Inc.&#10;Knife Whetting&#10;Licensed via Warner Chappell Production Music Inc." title="How To Sharpen Dull Knives">
            <a:hlinkClick r:id="rId3"/>
          </p:cNvPr>
          <p:cNvPicPr preferRelativeResize="0"/>
          <p:nvPr/>
        </p:nvPicPr>
        <p:blipFill>
          <a:blip r:embed="rId4">
            <a:alphaModFix/>
          </a:blip>
          <a:stretch>
            <a:fillRect/>
          </a:stretch>
        </p:blipFill>
        <p:spPr>
          <a:xfrm>
            <a:off x="1024125" y="1176125"/>
            <a:ext cx="6956626" cy="384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311700" y="217425"/>
            <a:ext cx="8520600" cy="478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Shojumaru"/>
                <a:ea typeface="Shojumaru"/>
                <a:cs typeface="Shojumaru"/>
                <a:sym typeface="Shojumaru"/>
              </a:rPr>
              <a:t>Celery Practice</a:t>
            </a:r>
            <a:endParaRPr>
              <a:solidFill>
                <a:srgbClr val="980000"/>
              </a:solidFill>
              <a:latin typeface="Shojumaru"/>
              <a:ea typeface="Shojumaru"/>
              <a:cs typeface="Shojumaru"/>
              <a:sym typeface="Shojumaru"/>
            </a:endParaRPr>
          </a:p>
          <a:p>
            <a:pPr marL="0" lvl="0" indent="0" algn="l" rtl="0">
              <a:spcBef>
                <a:spcPts val="0"/>
              </a:spcBef>
              <a:spcAft>
                <a:spcPts val="0"/>
              </a:spcAft>
              <a:buNone/>
            </a:pPr>
            <a:r>
              <a:rPr lang="en" sz="1600" b="1">
                <a:solidFill>
                  <a:srgbClr val="0000FF"/>
                </a:solidFill>
              </a:rPr>
              <a:t>Get one stalk of celery.  Wash it, and trim the ends. Place the celery onto your cutting board.  Make sure you have correctly setup your knife station.</a:t>
            </a:r>
            <a:endParaRPr sz="1600" b="1">
              <a:solidFill>
                <a:srgbClr val="0000FF"/>
              </a:solidFill>
            </a:endParaRPr>
          </a:p>
          <a:p>
            <a:pPr marL="0" lvl="0" indent="0" algn="l" rtl="0">
              <a:spcBef>
                <a:spcPts val="0"/>
              </a:spcBef>
              <a:spcAft>
                <a:spcPts val="0"/>
              </a:spcAft>
              <a:buNone/>
            </a:pPr>
            <a:r>
              <a:rPr lang="en" sz="1600" b="1">
                <a:solidFill>
                  <a:srgbClr val="0000FF"/>
                </a:solidFill>
              </a:rPr>
              <a:t>This activity allows you to practice:</a:t>
            </a:r>
            <a:endParaRPr sz="1600" b="1">
              <a:solidFill>
                <a:srgbClr val="000000"/>
              </a:solidFill>
            </a:endParaRPr>
          </a:p>
          <a:p>
            <a:pPr marL="457200" lvl="0" indent="-330200" algn="l" rtl="0">
              <a:spcBef>
                <a:spcPts val="0"/>
              </a:spcBef>
              <a:spcAft>
                <a:spcPts val="0"/>
              </a:spcAft>
              <a:buClr>
                <a:srgbClr val="000000"/>
              </a:buClr>
              <a:buSzPts val="1600"/>
              <a:buAutoNum type="arabicPeriod"/>
            </a:pPr>
            <a:r>
              <a:rPr lang="en" sz="1600" b="1">
                <a:solidFill>
                  <a:srgbClr val="000000"/>
                </a:solidFill>
              </a:rPr>
              <a:t>How to correctly hold the knife.  Really feel the knife in your hand. Look at how you are holding it. Is it correct?  If you’re not sure, ask your lab partner.</a:t>
            </a:r>
            <a:endParaRPr sz="1600" b="1">
              <a:solidFill>
                <a:srgbClr val="000000"/>
              </a:solidFill>
            </a:endParaRPr>
          </a:p>
          <a:p>
            <a:pPr marL="457200" lvl="0" indent="0" algn="l" rtl="0">
              <a:spcBef>
                <a:spcPts val="0"/>
              </a:spcBef>
              <a:spcAft>
                <a:spcPts val="0"/>
              </a:spcAft>
              <a:buNone/>
            </a:pPr>
            <a:endParaRPr sz="1600" b="1">
              <a:solidFill>
                <a:srgbClr val="000000"/>
              </a:solidFill>
            </a:endParaRPr>
          </a:p>
          <a:p>
            <a:pPr marL="457200" lvl="0" indent="-330200" algn="l" rtl="0">
              <a:spcBef>
                <a:spcPts val="0"/>
              </a:spcBef>
              <a:spcAft>
                <a:spcPts val="0"/>
              </a:spcAft>
              <a:buClr>
                <a:srgbClr val="000000"/>
              </a:buClr>
              <a:buSzPts val="1600"/>
              <a:buAutoNum type="arabicPeriod"/>
            </a:pPr>
            <a:r>
              <a:rPr lang="en" sz="1600" b="1">
                <a:solidFill>
                  <a:srgbClr val="000000"/>
                </a:solidFill>
              </a:rPr>
              <a:t>The CLAW hold with your non cutting hand.  Check to see if you’re doing that.</a:t>
            </a:r>
            <a:endParaRPr sz="1600" b="1">
              <a:solidFill>
                <a:srgbClr val="000000"/>
              </a:solidFill>
            </a:endParaRPr>
          </a:p>
          <a:p>
            <a:pPr marL="457200" lvl="0" indent="0" algn="l" rtl="0">
              <a:spcBef>
                <a:spcPts val="0"/>
              </a:spcBef>
              <a:spcAft>
                <a:spcPts val="0"/>
              </a:spcAft>
              <a:buNone/>
            </a:pPr>
            <a:endParaRPr sz="1600" b="1">
              <a:solidFill>
                <a:srgbClr val="000000"/>
              </a:solidFill>
            </a:endParaRPr>
          </a:p>
          <a:p>
            <a:pPr marL="457200" lvl="0" indent="-330200" algn="l" rtl="0">
              <a:spcBef>
                <a:spcPts val="0"/>
              </a:spcBef>
              <a:spcAft>
                <a:spcPts val="0"/>
              </a:spcAft>
              <a:buClr>
                <a:srgbClr val="000000"/>
              </a:buClr>
              <a:buSzPts val="1600"/>
              <a:buAutoNum type="arabicPeriod"/>
            </a:pPr>
            <a:r>
              <a:rPr lang="en" sz="1600" b="1">
                <a:solidFill>
                  <a:srgbClr val="000000"/>
                </a:solidFill>
              </a:rPr>
              <a:t>The ‘Rocking Motion’ of cutting.  Do not lift your knife off the cutting board.  You should not hear “CHOP CHOP CHOP” sound, but rather a “SWOOSH SWOOSH SWOOSH” sound.</a:t>
            </a:r>
            <a:endParaRPr sz="1600" b="1">
              <a:solidFill>
                <a:srgbClr val="000000"/>
              </a:solidFill>
            </a:endParaRPr>
          </a:p>
          <a:p>
            <a:pPr marL="457200" lvl="0" indent="0" algn="l" rtl="0">
              <a:spcBef>
                <a:spcPts val="0"/>
              </a:spcBef>
              <a:spcAft>
                <a:spcPts val="0"/>
              </a:spcAft>
              <a:buNone/>
            </a:pPr>
            <a:endParaRPr sz="1600" b="1">
              <a:solidFill>
                <a:srgbClr val="000000"/>
              </a:solidFill>
            </a:endParaRPr>
          </a:p>
          <a:p>
            <a:pPr marL="457200" lvl="0" indent="-330200" algn="l" rtl="0">
              <a:spcBef>
                <a:spcPts val="0"/>
              </a:spcBef>
              <a:spcAft>
                <a:spcPts val="0"/>
              </a:spcAft>
              <a:buClr>
                <a:srgbClr val="000000"/>
              </a:buClr>
              <a:buSzPts val="1600"/>
              <a:buAutoNum type="arabicPeriod"/>
            </a:pPr>
            <a:r>
              <a:rPr lang="en" sz="1600" b="1">
                <a:solidFill>
                  <a:srgbClr val="000000"/>
                </a:solidFill>
              </a:rPr>
              <a:t>Practice on half the stalk of celery.  Then, have someone video the other half.  Sometimes, you learn quite a lot from seeing yourself do something. </a:t>
            </a:r>
            <a:endParaRPr sz="1600" b="1">
              <a:solidFill>
                <a:srgbClr val="000000"/>
              </a:solidFill>
            </a:endParaRPr>
          </a:p>
          <a:p>
            <a:pPr marL="457200" lvl="0" indent="0" algn="l" rtl="0">
              <a:spcBef>
                <a:spcPts val="0"/>
              </a:spcBef>
              <a:spcAft>
                <a:spcPts val="0"/>
              </a:spcAft>
              <a:buNone/>
            </a:pPr>
            <a:r>
              <a:rPr lang="en" sz="1600" b="1">
                <a:solidFill>
                  <a:srgbClr val="000000"/>
                </a:solidFill>
              </a:rPr>
              <a:t> </a:t>
            </a:r>
            <a:endParaRPr sz="1600" b="1">
              <a:solidFill>
                <a:srgbClr val="000000"/>
              </a:solidFill>
            </a:endParaRPr>
          </a:p>
          <a:p>
            <a:pPr marL="457200" lvl="0" indent="-330200" algn="l" rtl="0">
              <a:spcBef>
                <a:spcPts val="0"/>
              </a:spcBef>
              <a:spcAft>
                <a:spcPts val="0"/>
              </a:spcAft>
              <a:buClr>
                <a:srgbClr val="000000"/>
              </a:buClr>
              <a:buSzPts val="1600"/>
              <a:buAutoNum type="arabicPeriod"/>
            </a:pPr>
            <a:r>
              <a:rPr lang="en" sz="1600" b="1">
                <a:solidFill>
                  <a:srgbClr val="000000"/>
                </a:solidFill>
              </a:rPr>
              <a:t>Upload your video onto the next slide.  </a:t>
            </a:r>
            <a:endParaRPr sz="1600" b="1">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281350" y="164325"/>
            <a:ext cx="8520600" cy="10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980000"/>
                </a:solidFill>
                <a:latin typeface="Shojumaru"/>
                <a:ea typeface="Shojumaru"/>
                <a:cs typeface="Shojumaru"/>
                <a:sym typeface="Shojumaru"/>
              </a:rPr>
              <a:t>Celery Practice</a:t>
            </a:r>
            <a:endParaRPr b="1" dirty="0">
              <a:solidFill>
                <a:srgbClr val="980000"/>
              </a:solidFill>
              <a:latin typeface="Shojumaru"/>
              <a:ea typeface="Shojumaru"/>
              <a:cs typeface="Shojumaru"/>
              <a:sym typeface="Shojumaru"/>
            </a:endParaRPr>
          </a:p>
          <a:p>
            <a:pPr marL="0" lvl="0" indent="0" algn="l" rtl="0">
              <a:spcBef>
                <a:spcPts val="0"/>
              </a:spcBef>
              <a:spcAft>
                <a:spcPts val="0"/>
              </a:spcAft>
              <a:buNone/>
            </a:pPr>
            <a:r>
              <a:rPr lang="en" sz="1800" b="1" dirty="0"/>
              <a:t>This is where you upload your picture of you</a:t>
            </a:r>
            <a:r>
              <a:rPr lang="en-US" sz="1800" b="1" dirty="0"/>
              <a:t>r knife cut’s ‘slice, chop &amp; dice’</a:t>
            </a:r>
            <a:r>
              <a:rPr lang="en" sz="1800" b="1" dirty="0"/>
              <a:t> </a:t>
            </a:r>
            <a:r>
              <a:rPr lang="en-US" sz="1800" b="1" dirty="0"/>
              <a:t>using the </a:t>
            </a:r>
            <a:r>
              <a:rPr lang="en" sz="1800" b="1" dirty="0"/>
              <a:t>celery stalk </a:t>
            </a:r>
            <a:r>
              <a:rPr lang="en-US" sz="1800" b="1" dirty="0"/>
              <a:t>with you in the picture</a:t>
            </a:r>
            <a:r>
              <a:rPr lang="en" sz="1800" b="1" dirty="0"/>
              <a:t>.</a:t>
            </a:r>
            <a:endParaRPr sz="1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80000"/>
                </a:solidFill>
                <a:latin typeface="Shojumaru"/>
                <a:ea typeface="Shojumaru"/>
                <a:cs typeface="Shojumaru"/>
                <a:sym typeface="Shojumaru"/>
              </a:rPr>
              <a:t>Watch this first:</a:t>
            </a:r>
            <a:endParaRPr sz="3000" b="1">
              <a:solidFill>
                <a:srgbClr val="980000"/>
              </a:solidFill>
              <a:latin typeface="Shojumaru"/>
              <a:ea typeface="Shojumaru"/>
              <a:cs typeface="Shojumaru"/>
              <a:sym typeface="Shojumaru"/>
            </a:endParaRPr>
          </a:p>
        </p:txBody>
      </p:sp>
      <p:pic>
        <p:nvPicPr>
          <p:cNvPr id="248" name="Google Shape;248;p37" descr="1 Minute Videos, Sliced, French Fries, Chunks, Cubed, Diced, Technique, Life Hack, Kitchen, Cooking, Skills, Julienne. It's a Quick, Simple and Easy way to Learn.&#10;&#10;If you Like the Video, Please Subscribe and Click on the Bell 🔔 to Receive all Notifications :)&#10;&#10;Click Here for More Cooking Tips: http://www.youtube.com/playlist?list=PLvfTmKCX-iATlSOvMuDgEiKJltxluJmUZ&#10;&#10;Video: 1 recette 1 minute, 1 recette minute, 1 technique de cuisine &#10;&#10;Music: Courtesy of Audio Network" title="How to Quickly Cut Potatoes / Cutting Tips &amp; Tricks, DIY, Tutorial">
            <a:hlinkClick r:id="rId3"/>
          </p:cNvPr>
          <p:cNvPicPr preferRelativeResize="0"/>
          <p:nvPr/>
        </p:nvPicPr>
        <p:blipFill>
          <a:blip r:embed="rId4">
            <a:alphaModFix/>
          </a:blip>
          <a:stretch>
            <a:fillRect/>
          </a:stretch>
        </p:blipFill>
        <p:spPr>
          <a:xfrm>
            <a:off x="500700" y="1017725"/>
            <a:ext cx="7980775" cy="3920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22800" y="100800"/>
            <a:ext cx="9098400" cy="50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980000"/>
                </a:solidFill>
                <a:latin typeface="Shojumaru"/>
                <a:ea typeface="Shojumaru"/>
                <a:cs typeface="Shojumaru"/>
                <a:sym typeface="Shojumaru"/>
              </a:rPr>
              <a:t>Time to get serious about potato cuts</a:t>
            </a:r>
            <a:endParaRPr sz="3000" b="1" dirty="0">
              <a:solidFill>
                <a:srgbClr val="980000"/>
              </a:solidFill>
              <a:latin typeface="Shojumaru"/>
              <a:ea typeface="Shojumaru"/>
              <a:cs typeface="Shojumaru"/>
              <a:sym typeface="Shojumaru"/>
            </a:endParaRPr>
          </a:p>
          <a:p>
            <a:pPr marL="0" lvl="0" indent="0" algn="l" rtl="0">
              <a:spcBef>
                <a:spcPts val="0"/>
              </a:spcBef>
              <a:spcAft>
                <a:spcPts val="0"/>
              </a:spcAft>
              <a:buNone/>
            </a:pPr>
            <a:r>
              <a:rPr lang="en" sz="2400" b="1" dirty="0">
                <a:solidFill>
                  <a:srgbClr val="000000"/>
                </a:solidFill>
              </a:rPr>
              <a:t>OK, you are ready to practice on a potato.  Setup your knife station, get a potato and peel it. Then, try out some cuts. *</a:t>
            </a:r>
            <a:r>
              <a:rPr lang="en" sz="2400" b="1" dirty="0">
                <a:solidFill>
                  <a:srgbClr val="FF0000"/>
                </a:solidFill>
              </a:rPr>
              <a:t>REMEMBER</a:t>
            </a:r>
            <a:r>
              <a:rPr lang="en" sz="2400" b="1" dirty="0">
                <a:solidFill>
                  <a:srgbClr val="000000"/>
                </a:solidFill>
              </a:rPr>
              <a:t>, you need to square it off* (Make a flat surface on one side by cutting a small piece off) this allows the potato to lay flat on the cutting board.  </a:t>
            </a:r>
            <a:endParaRPr sz="2400" b="1" dirty="0">
              <a:solidFill>
                <a:srgbClr val="000000"/>
              </a:solidFill>
            </a:endParaRPr>
          </a:p>
          <a:p>
            <a:pPr marL="457200" lvl="0" indent="-381000" algn="l" rtl="0">
              <a:spcBef>
                <a:spcPts val="0"/>
              </a:spcBef>
              <a:spcAft>
                <a:spcPts val="0"/>
              </a:spcAft>
              <a:buClr>
                <a:srgbClr val="0000FF"/>
              </a:buClr>
              <a:buSzPts val="2400"/>
              <a:buAutoNum type="arabicPeriod"/>
            </a:pPr>
            <a:r>
              <a:rPr lang="en" sz="2400" b="1" dirty="0">
                <a:solidFill>
                  <a:srgbClr val="0000FF"/>
                </a:solidFill>
              </a:rPr>
              <a:t>Start making PLANKS, then STICKS then DICES.</a:t>
            </a:r>
            <a:endParaRPr sz="2400" b="1" dirty="0">
              <a:solidFill>
                <a:srgbClr val="0000FF"/>
              </a:solidFill>
            </a:endParaRPr>
          </a:p>
          <a:p>
            <a:pPr marL="457200" lvl="0" indent="0" algn="l" rtl="0">
              <a:spcBef>
                <a:spcPts val="0"/>
              </a:spcBef>
              <a:spcAft>
                <a:spcPts val="0"/>
              </a:spcAft>
              <a:buNone/>
            </a:pPr>
            <a:endParaRPr sz="2400" b="1" dirty="0">
              <a:solidFill>
                <a:srgbClr val="0000FF"/>
              </a:solidFill>
            </a:endParaRPr>
          </a:p>
          <a:p>
            <a:pPr marL="76200" lvl="0" algn="l" rtl="0">
              <a:spcBef>
                <a:spcPts val="0"/>
              </a:spcBef>
              <a:spcAft>
                <a:spcPts val="0"/>
              </a:spcAft>
              <a:buClr>
                <a:srgbClr val="0000FF"/>
              </a:buClr>
              <a:buSzPts val="2400"/>
            </a:pPr>
            <a:r>
              <a:rPr lang="en" sz="2400" b="1" dirty="0">
                <a:solidFill>
                  <a:srgbClr val="0000FF"/>
                </a:solidFill>
              </a:rPr>
              <a:t>2. Make 1 Video </a:t>
            </a:r>
            <a:r>
              <a:rPr lang="en-US" sz="2400" b="1" dirty="0">
                <a:solidFill>
                  <a:srgbClr val="0000FF"/>
                </a:solidFill>
              </a:rPr>
              <a:t>demonstrating all of the 5 styles of cuts.</a:t>
            </a:r>
            <a:r>
              <a:rPr lang="en" sz="2400" b="1" dirty="0">
                <a:solidFill>
                  <a:srgbClr val="0000FF"/>
                </a:solidFill>
              </a:rPr>
              <a:t> </a:t>
            </a:r>
            <a:br>
              <a:rPr lang="en" sz="2400" b="1" dirty="0">
                <a:solidFill>
                  <a:srgbClr val="0000FF"/>
                </a:solidFill>
              </a:rPr>
            </a:br>
            <a:br>
              <a:rPr lang="en" sz="2400" b="1" dirty="0">
                <a:solidFill>
                  <a:srgbClr val="0000FF"/>
                </a:solidFill>
              </a:rPr>
            </a:br>
            <a:r>
              <a:rPr lang="en" sz="2400" b="1" dirty="0">
                <a:solidFill>
                  <a:srgbClr val="0000FF"/>
                </a:solidFill>
              </a:rPr>
              <a:t>3. </a:t>
            </a:r>
            <a:r>
              <a:rPr lang="en-US" sz="2400" b="1" dirty="0">
                <a:solidFill>
                  <a:srgbClr val="0000FF"/>
                </a:solidFill>
              </a:rPr>
              <a:t>Use the </a:t>
            </a:r>
            <a:r>
              <a:rPr lang="en-US" sz="2400" b="1" dirty="0" err="1">
                <a:solidFill>
                  <a:srgbClr val="0000FF"/>
                </a:solidFill>
              </a:rPr>
              <a:t>flipgrid</a:t>
            </a:r>
            <a:r>
              <a:rPr lang="en-US" sz="2400" b="1" dirty="0">
                <a:solidFill>
                  <a:srgbClr val="0000FF"/>
                </a:solidFill>
              </a:rPr>
              <a:t> app and insert the QR code on the next slide.</a:t>
            </a:r>
            <a:endParaRPr sz="2400" b="1" dirty="0">
              <a:solidFill>
                <a:srgbClr val="00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980000"/>
                </a:solidFill>
                <a:latin typeface="Shojumaru"/>
                <a:ea typeface="Shojumaru"/>
                <a:cs typeface="Shojumaru"/>
                <a:sym typeface="Shojumaru"/>
              </a:rPr>
              <a:t>Potato Practice</a:t>
            </a:r>
            <a:endParaRPr b="1" dirty="0">
              <a:solidFill>
                <a:srgbClr val="980000"/>
              </a:solidFill>
              <a:latin typeface="Shojumaru"/>
              <a:ea typeface="Shojumaru"/>
              <a:cs typeface="Shojumaru"/>
              <a:sym typeface="Shojumaru"/>
            </a:endParaRPr>
          </a:p>
          <a:p>
            <a:pPr marL="0" lvl="0" indent="0" algn="l" rtl="0">
              <a:spcBef>
                <a:spcPts val="0"/>
              </a:spcBef>
              <a:spcAft>
                <a:spcPts val="0"/>
              </a:spcAft>
              <a:buClr>
                <a:schemeClr val="dk1"/>
              </a:buClr>
              <a:buSzPts val="1100"/>
              <a:buFont typeface="Arial"/>
              <a:buNone/>
            </a:pPr>
            <a:r>
              <a:rPr lang="en" sz="1800" b="1" dirty="0"/>
              <a:t>This is where you upload your Flipgrid video QR code </a:t>
            </a:r>
            <a:r>
              <a:rPr lang="en-US" sz="1800" b="1" dirty="0"/>
              <a:t>demonstrating the </a:t>
            </a:r>
            <a:r>
              <a:rPr lang="en" sz="1800" b="1" dirty="0"/>
              <a:t>five styles of potato cuts: ‘</a:t>
            </a:r>
            <a:r>
              <a:rPr lang="en-US" sz="1800" b="1" dirty="0"/>
              <a:t>Slice, Dice Julienne, chop &amp; mince’</a:t>
            </a:r>
            <a:r>
              <a:rPr lang="en" sz="1800" b="1" dirty="0"/>
              <a:t>.</a:t>
            </a:r>
            <a:endParaRPr dirty="0"/>
          </a:p>
          <a:p>
            <a:pPr marL="0" lvl="0" indent="0" algn="l" rtl="0">
              <a:spcBef>
                <a:spcPts val="0"/>
              </a:spcBef>
              <a:spcAft>
                <a:spcPts val="0"/>
              </a:spcAft>
              <a:buNone/>
            </a:pPr>
            <a:r>
              <a:rPr lang="en"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75975" y="453250"/>
            <a:ext cx="8198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hojumaru"/>
                <a:ea typeface="Shojumaru"/>
                <a:cs typeface="Shojumaru"/>
                <a:sym typeface="Shojumaru"/>
              </a:rPr>
              <a:t>Basic knife safety</a:t>
            </a:r>
            <a:endParaRPr>
              <a:latin typeface="Shojumaru"/>
              <a:ea typeface="Shojumaru"/>
              <a:cs typeface="Shojumaru"/>
              <a:sym typeface="Shojumaru"/>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FF"/>
              </a:buClr>
              <a:buSzPts val="1800"/>
              <a:buFont typeface="Shojumaru"/>
              <a:buChar char="●"/>
            </a:pPr>
            <a:r>
              <a:rPr lang="en" dirty="0">
                <a:solidFill>
                  <a:srgbClr val="0000FF"/>
                </a:solidFill>
                <a:latin typeface="Shojumaru"/>
                <a:ea typeface="Shojumaru"/>
                <a:cs typeface="Shojumaru"/>
                <a:sym typeface="Shojumaru"/>
              </a:rPr>
              <a:t>Do not SWORD FIGHT or look like you are going to.</a:t>
            </a:r>
            <a:endParaRPr dirty="0">
              <a:solidFill>
                <a:srgbClr val="0000FF"/>
              </a:solidFill>
              <a:latin typeface="Shojumaru"/>
              <a:ea typeface="Shojumaru"/>
              <a:cs typeface="Shojumaru"/>
              <a:sym typeface="Shojumaru"/>
            </a:endParaRPr>
          </a:p>
          <a:p>
            <a:pPr marL="457200" lvl="0" indent="-342900" algn="l" rtl="0">
              <a:spcBef>
                <a:spcPts val="0"/>
              </a:spcBef>
              <a:spcAft>
                <a:spcPts val="0"/>
              </a:spcAft>
              <a:buClr>
                <a:srgbClr val="0000FF"/>
              </a:buClr>
              <a:buSzPts val="1800"/>
              <a:buFont typeface="Shojumaru"/>
              <a:buChar char="●"/>
            </a:pPr>
            <a:r>
              <a:rPr lang="en" dirty="0">
                <a:solidFill>
                  <a:srgbClr val="0000FF"/>
                </a:solidFill>
                <a:latin typeface="Shojumaru"/>
                <a:ea typeface="Shojumaru"/>
                <a:cs typeface="Shojumaru"/>
                <a:sym typeface="Shojumaru"/>
              </a:rPr>
              <a:t>Do not throw, toss or attempt to juggle</a:t>
            </a:r>
            <a:endParaRPr dirty="0">
              <a:solidFill>
                <a:srgbClr val="0000FF"/>
              </a:solidFill>
              <a:latin typeface="Shojumaru"/>
              <a:ea typeface="Shojumaru"/>
              <a:cs typeface="Shojumaru"/>
              <a:sym typeface="Shojumaru"/>
            </a:endParaRPr>
          </a:p>
          <a:p>
            <a:pPr marL="457200" lvl="0" indent="-342900" algn="l" rtl="0">
              <a:spcBef>
                <a:spcPts val="0"/>
              </a:spcBef>
              <a:spcAft>
                <a:spcPts val="0"/>
              </a:spcAft>
              <a:buClr>
                <a:srgbClr val="0000FF"/>
              </a:buClr>
              <a:buSzPts val="1800"/>
              <a:buFont typeface="Shojumaru"/>
              <a:buChar char="●"/>
            </a:pPr>
            <a:r>
              <a:rPr lang="en" dirty="0">
                <a:solidFill>
                  <a:srgbClr val="0000FF"/>
                </a:solidFill>
                <a:latin typeface="Shojumaru"/>
                <a:ea typeface="Shojumaru"/>
                <a:cs typeface="Shojumaru"/>
                <a:sym typeface="Shojumaru"/>
              </a:rPr>
              <a:t>These knives are in fact sharp, and will cut you.  You do not want to get stitches.</a:t>
            </a:r>
            <a:endParaRPr dirty="0">
              <a:solidFill>
                <a:srgbClr val="0000FF"/>
              </a:solidFill>
              <a:latin typeface="Shojumaru"/>
              <a:ea typeface="Shojumaru"/>
              <a:cs typeface="Shojumaru"/>
              <a:sym typeface="Shojumaru"/>
            </a:endParaRPr>
          </a:p>
          <a:p>
            <a:pPr marL="457200" lvl="0" indent="-342900" algn="l" rtl="0">
              <a:spcBef>
                <a:spcPts val="0"/>
              </a:spcBef>
              <a:spcAft>
                <a:spcPts val="0"/>
              </a:spcAft>
              <a:buClr>
                <a:srgbClr val="0000FF"/>
              </a:buClr>
              <a:buSzPts val="1800"/>
              <a:buFont typeface="Shojumaru"/>
              <a:buChar char="●"/>
            </a:pPr>
            <a:r>
              <a:rPr lang="en" dirty="0">
                <a:solidFill>
                  <a:srgbClr val="0000FF"/>
                </a:solidFill>
                <a:latin typeface="Shojumaru"/>
                <a:ea typeface="Shojumaru"/>
                <a:cs typeface="Shojumaru"/>
                <a:sym typeface="Shojumaru"/>
              </a:rPr>
              <a:t>If you are or look like you might be ‘messing around’ in any way that your teacher might perceive as dangerous you will be removed from class.  </a:t>
            </a:r>
            <a:r>
              <a:rPr lang="en" u="sng" dirty="0">
                <a:solidFill>
                  <a:srgbClr val="FF0000"/>
                </a:solidFill>
                <a:latin typeface="Shojumaru"/>
                <a:ea typeface="Shojumaru"/>
                <a:cs typeface="Shojumaru"/>
                <a:sym typeface="Shojumaru"/>
              </a:rPr>
              <a:t>NO WARNINGS</a:t>
            </a:r>
            <a:r>
              <a:rPr lang="en" dirty="0">
                <a:solidFill>
                  <a:srgbClr val="0000FF"/>
                </a:solidFill>
                <a:latin typeface="Shojumaru"/>
                <a:ea typeface="Shojumaru"/>
                <a:cs typeface="Shojumaru"/>
                <a:sym typeface="Shojumaru"/>
              </a:rPr>
              <a:t>.</a:t>
            </a:r>
            <a:endParaRPr dirty="0">
              <a:solidFill>
                <a:srgbClr val="0000FF"/>
              </a:solidFill>
              <a:latin typeface="Shojumaru"/>
              <a:ea typeface="Shojumaru"/>
              <a:cs typeface="Shojumaru"/>
              <a:sym typeface="Shojumaru"/>
            </a:endParaRPr>
          </a:p>
          <a:p>
            <a:pPr marL="457200" lvl="0" indent="0" algn="ctr" rtl="0">
              <a:spcBef>
                <a:spcPts val="1600"/>
              </a:spcBef>
              <a:spcAft>
                <a:spcPts val="1600"/>
              </a:spcAft>
              <a:buNone/>
            </a:pPr>
            <a:r>
              <a:rPr lang="en" dirty="0">
                <a:solidFill>
                  <a:srgbClr val="38761D"/>
                </a:solidFill>
                <a:latin typeface="Shojumaru"/>
                <a:ea typeface="Shojumaru"/>
                <a:cs typeface="Shojumaru"/>
                <a:sym typeface="Shojumaru"/>
              </a:rPr>
              <a:t>Thank you for your cooperation </a:t>
            </a:r>
            <a:endParaRPr dirty="0">
              <a:solidFill>
                <a:srgbClr val="38761D"/>
              </a:solidFill>
              <a:latin typeface="Shojumaru"/>
              <a:ea typeface="Shojumaru"/>
              <a:cs typeface="Shojumaru"/>
              <a:sym typeface="Shojumaru"/>
            </a:endParaRPr>
          </a:p>
        </p:txBody>
      </p:sp>
      <p:pic>
        <p:nvPicPr>
          <p:cNvPr id="70" name="Google Shape;70;p15"/>
          <p:cNvPicPr preferRelativeResize="0"/>
          <p:nvPr/>
        </p:nvPicPr>
        <p:blipFill>
          <a:blip r:embed="rId3">
            <a:alphaModFix/>
          </a:blip>
          <a:stretch>
            <a:fillRect/>
          </a:stretch>
        </p:blipFill>
        <p:spPr>
          <a:xfrm>
            <a:off x="7501023" y="3389250"/>
            <a:ext cx="1363150" cy="1715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91700" y="88450"/>
            <a:ext cx="8784300" cy="1087500"/>
          </a:xfrm>
          <a:prstGeom prst="rect">
            <a:avLst/>
          </a:prstGeom>
        </p:spPr>
        <p:txBody>
          <a:bodyPr spcFirstLastPara="1" wrap="square" lIns="91425" tIns="91425" rIns="91425" bIns="91425" anchor="t" anchorCtr="0">
            <a:noAutofit/>
          </a:bodyPr>
          <a:lstStyle/>
          <a:p>
            <a:pPr lvl="0"/>
            <a:r>
              <a:rPr lang="en-US" sz="1800" dirty="0">
                <a:solidFill>
                  <a:srgbClr val="980000"/>
                </a:solidFill>
                <a:latin typeface="Shojumaru"/>
                <a:ea typeface="Shojumaru"/>
                <a:cs typeface="Shojumaru"/>
                <a:sym typeface="Shojumaru"/>
              </a:rPr>
              <a:t>Ninja Kitchen interactive food service game.</a:t>
            </a:r>
            <a:r>
              <a:rPr lang="en" sz="1800" dirty="0">
                <a:solidFill>
                  <a:srgbClr val="980000"/>
                </a:solidFill>
                <a:latin typeface="Shojumaru"/>
                <a:ea typeface="Shojumaru"/>
                <a:cs typeface="Shojumaru"/>
                <a:sym typeface="Shojumaru"/>
              </a:rPr>
              <a:t>  </a:t>
            </a:r>
            <a:br>
              <a:rPr lang="en" sz="1800" dirty="0">
                <a:solidFill>
                  <a:srgbClr val="980000"/>
                </a:solidFill>
                <a:latin typeface="Shojumaru"/>
                <a:ea typeface="Shojumaru"/>
                <a:cs typeface="Shojumaru"/>
                <a:sym typeface="Shojumaru"/>
              </a:rPr>
            </a:br>
            <a:r>
              <a:rPr lang="en" sz="1800" dirty="0">
                <a:solidFill>
                  <a:srgbClr val="980000"/>
                </a:solidFill>
                <a:latin typeface="Shojumaru"/>
                <a:ea typeface="Shojumaru"/>
                <a:cs typeface="Shojumaru"/>
                <a:sym typeface="Shojumaru"/>
              </a:rPr>
              <a:t>	*Check </a:t>
            </a:r>
            <a:r>
              <a:rPr lang="en-US" sz="1800" dirty="0">
                <a:solidFill>
                  <a:srgbClr val="980000"/>
                </a:solidFill>
                <a:latin typeface="Shojumaru"/>
                <a:ea typeface="Shojumaru"/>
                <a:cs typeface="Shojumaru"/>
                <a:sym typeface="Shojumaru"/>
              </a:rPr>
              <a:t>it</a:t>
            </a:r>
            <a:r>
              <a:rPr lang="en" sz="1800" dirty="0">
                <a:solidFill>
                  <a:srgbClr val="980000"/>
                </a:solidFill>
                <a:latin typeface="Shojumaru"/>
                <a:ea typeface="Shojumaru"/>
                <a:cs typeface="Shojumaru"/>
                <a:sym typeface="Shojumaru"/>
              </a:rPr>
              <a:t> out.</a:t>
            </a:r>
            <a:br>
              <a:rPr lang="en" sz="1800" dirty="0">
                <a:solidFill>
                  <a:srgbClr val="980000"/>
                </a:solidFill>
                <a:latin typeface="Shojumaru"/>
                <a:ea typeface="Shojumaru"/>
                <a:cs typeface="Shojumaru"/>
                <a:sym typeface="Shojumaru"/>
              </a:rPr>
            </a:br>
            <a:r>
              <a:rPr lang="en" sz="1800" dirty="0">
                <a:solidFill>
                  <a:srgbClr val="980000"/>
                </a:solidFill>
                <a:latin typeface="Shojumaru"/>
                <a:ea typeface="Shojumaru"/>
                <a:cs typeface="Shojumaru"/>
                <a:sym typeface="Shojumaru"/>
              </a:rPr>
              <a:t>		</a:t>
            </a:r>
            <a:r>
              <a:rPr lang="en-US" sz="1200" dirty="0">
                <a:solidFill>
                  <a:srgbClr val="980000"/>
                </a:solidFill>
                <a:latin typeface="Shojumaru"/>
                <a:ea typeface="Shojumaru"/>
                <a:cs typeface="Shojumaru"/>
                <a:sym typeface="Shojumaru"/>
                <a:hlinkClick r:id="rId3"/>
              </a:rPr>
              <a:t>https://www.brainpop.com/games/ninjakitchen/</a:t>
            </a:r>
            <a:r>
              <a:rPr lang="en-US" sz="1200" dirty="0">
                <a:solidFill>
                  <a:srgbClr val="980000"/>
                </a:solidFill>
                <a:latin typeface="Shojumaru"/>
                <a:ea typeface="Shojumaru"/>
                <a:cs typeface="Shojumaru"/>
                <a:sym typeface="Shojumaru"/>
              </a:rPr>
              <a:t> </a:t>
            </a:r>
            <a:endParaRPr sz="1800" dirty="0">
              <a:solidFill>
                <a:srgbClr val="980000"/>
              </a:solidFill>
              <a:latin typeface="Shojumaru"/>
              <a:ea typeface="Shojumaru"/>
              <a:cs typeface="Shojumaru"/>
              <a:sym typeface="Shojumaru"/>
            </a:endParaRPr>
          </a:p>
        </p:txBody>
      </p:sp>
      <p:pic>
        <p:nvPicPr>
          <p:cNvPr id="284" name="Google Shape;284;p43">
            <a:hlinkClick r:id="rId3"/>
          </p:cNvPr>
          <p:cNvPicPr preferRelativeResize="0"/>
          <p:nvPr/>
        </p:nvPicPr>
        <p:blipFill>
          <a:blip r:embed="rId4">
            <a:alphaModFix/>
          </a:blip>
          <a:stretch>
            <a:fillRect/>
          </a:stretch>
        </p:blipFill>
        <p:spPr>
          <a:xfrm>
            <a:off x="842075" y="1175950"/>
            <a:ext cx="7117075" cy="3605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980000"/>
                </a:solidFill>
                <a:latin typeface="Lobster"/>
                <a:ea typeface="Lobster"/>
                <a:cs typeface="Lobster"/>
                <a:sym typeface="Lobster"/>
              </a:rPr>
              <a:t>Learn to set a formal dinner table</a:t>
            </a:r>
            <a:endParaRPr sz="3600">
              <a:solidFill>
                <a:srgbClr val="980000"/>
              </a:solidFill>
              <a:latin typeface="Lobster"/>
              <a:ea typeface="Lobster"/>
              <a:cs typeface="Lobster"/>
              <a:sym typeface="Lobster"/>
            </a:endParaRPr>
          </a:p>
        </p:txBody>
      </p:sp>
      <p:pic>
        <p:nvPicPr>
          <p:cNvPr id="290" name="Google Shape;290;p44" descr="Does the salad fork go on the right or left? And what is a charger? Learn the terminology and techniques to set a traditional dinner table with proper placement of flatware, plates and glasses. From the Hospitality &amp; Tourism Management curriculum by Paxton/Patterson College &amp; Career Ready Labs. For more information, visit http://www.paxtonpatterson.com/actionlabs-overview.aspx&#10;&#10;Music courtesy of John Harrison with the Wichita State University Chamber Players.&#10;&#10;©2017 Paxton/Patterson&#10;Video Production: Peter Deuschle&#10;Voice-over: Peter Deuschle" title="Learn How to Set a Formal Dinner Table">
            <a:hlinkClick r:id="rId3"/>
          </p:cNvPr>
          <p:cNvPicPr preferRelativeResize="0"/>
          <p:nvPr/>
        </p:nvPicPr>
        <p:blipFill>
          <a:blip r:embed="rId4">
            <a:alphaModFix/>
          </a:blip>
          <a:stretch>
            <a:fillRect/>
          </a:stretch>
        </p:blipFill>
        <p:spPr>
          <a:xfrm>
            <a:off x="806550" y="1259350"/>
            <a:ext cx="7704625" cy="3658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980000"/>
                </a:solidFill>
                <a:latin typeface="Lobster"/>
                <a:ea typeface="Lobster"/>
                <a:cs typeface="Lobster"/>
                <a:sym typeface="Lobster"/>
              </a:rPr>
              <a:t>Apply what you Learned: Review table etiquette </a:t>
            </a:r>
            <a:endParaRPr sz="3600" b="1">
              <a:solidFill>
                <a:srgbClr val="980000"/>
              </a:solidFill>
              <a:latin typeface="Lobster"/>
              <a:ea typeface="Lobster"/>
              <a:cs typeface="Lobster"/>
              <a:sym typeface="Lobster"/>
            </a:endParaRPr>
          </a:p>
        </p:txBody>
      </p:sp>
      <p:pic>
        <p:nvPicPr>
          <p:cNvPr id="296" name="Google Shape;296;p45">
            <a:hlinkClick r:id="rId3"/>
          </p:cNvPr>
          <p:cNvPicPr preferRelativeResize="0"/>
          <p:nvPr/>
        </p:nvPicPr>
        <p:blipFill>
          <a:blip r:embed="rId4">
            <a:alphaModFix/>
          </a:blip>
          <a:stretch>
            <a:fillRect/>
          </a:stretch>
        </p:blipFill>
        <p:spPr>
          <a:xfrm>
            <a:off x="2444700" y="1141825"/>
            <a:ext cx="4443907" cy="38209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90A3-006C-4098-B487-67E98C6C0674}"/>
              </a:ext>
            </a:extLst>
          </p:cNvPr>
          <p:cNvSpPr>
            <a:spLocks noGrp="1"/>
          </p:cNvSpPr>
          <p:nvPr>
            <p:ph type="title"/>
          </p:nvPr>
        </p:nvSpPr>
        <p:spPr/>
        <p:txBody>
          <a:bodyPr/>
          <a:lstStyle/>
          <a:p>
            <a:pPr algn="ctr"/>
            <a:r>
              <a:rPr lang="en-US" dirty="0">
                <a:solidFill>
                  <a:srgbClr val="C00000"/>
                </a:solidFill>
                <a:latin typeface="Shojumaru" panose="020B0604020202020204" charset="0"/>
              </a:rPr>
              <a:t>Upload a screenshot of your 100% score to this slide</a:t>
            </a:r>
          </a:p>
        </p:txBody>
      </p:sp>
    </p:spTree>
    <p:extLst>
      <p:ext uri="{BB962C8B-B14F-4D97-AF65-F5344CB8AC3E}">
        <p14:creationId xmlns:p14="http://schemas.microsoft.com/office/powerpoint/2010/main" val="3329304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980000"/>
                </a:solidFill>
                <a:latin typeface="Lobster"/>
                <a:ea typeface="Lobster"/>
                <a:cs typeface="Lobster"/>
                <a:sym typeface="Lobster"/>
              </a:rPr>
              <a:t>Upload a picture of you</a:t>
            </a:r>
            <a:r>
              <a:rPr lang="en-US" dirty="0">
                <a:solidFill>
                  <a:srgbClr val="980000"/>
                </a:solidFill>
                <a:latin typeface="Lobster"/>
                <a:ea typeface="Lobster"/>
                <a:cs typeface="Lobster"/>
                <a:sym typeface="Lobster"/>
              </a:rPr>
              <a:t>r</a:t>
            </a:r>
            <a:r>
              <a:rPr lang="en" dirty="0">
                <a:solidFill>
                  <a:srgbClr val="980000"/>
                </a:solidFill>
                <a:latin typeface="Lobster"/>
                <a:ea typeface="Lobster"/>
                <a:cs typeface="Lobster"/>
                <a:sym typeface="Lobster"/>
              </a:rPr>
              <a:t> own place setting at the table.</a:t>
            </a:r>
            <a:endParaRPr dirty="0">
              <a:solidFill>
                <a:srgbClr val="980000"/>
              </a:solidFill>
              <a:latin typeface="Lobster"/>
              <a:ea typeface="Lobster"/>
              <a:cs typeface="Lobster"/>
              <a:sym typeface="Lobste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212425" y="50550"/>
            <a:ext cx="8520600" cy="100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80000"/>
                </a:solidFill>
                <a:latin typeface="Shojumaru"/>
                <a:ea typeface="Shojumaru"/>
                <a:cs typeface="Shojumaru"/>
                <a:sym typeface="Shojumaru"/>
              </a:rPr>
              <a:t>When you’re done…For FUN.</a:t>
            </a:r>
            <a:endParaRPr sz="3000" b="1">
              <a:solidFill>
                <a:srgbClr val="980000"/>
              </a:solidFill>
              <a:latin typeface="Shojumaru"/>
              <a:ea typeface="Shojumaru"/>
              <a:cs typeface="Shojumaru"/>
              <a:sym typeface="Shojumaru"/>
            </a:endParaRPr>
          </a:p>
          <a:p>
            <a:pPr marL="0" lvl="0" indent="0" algn="l" rtl="0">
              <a:spcBef>
                <a:spcPts val="0"/>
              </a:spcBef>
              <a:spcAft>
                <a:spcPts val="0"/>
              </a:spcAft>
              <a:buNone/>
            </a:pPr>
            <a:r>
              <a:rPr lang="en" sz="3000" b="1">
                <a:solidFill>
                  <a:srgbClr val="980000"/>
                </a:solidFill>
                <a:latin typeface="Shojumaru"/>
                <a:ea typeface="Shojumaru"/>
                <a:cs typeface="Shojumaru"/>
                <a:sym typeface="Shojumaru"/>
              </a:rPr>
              <a:t>Apple Swans </a:t>
            </a:r>
            <a:endParaRPr sz="3000" b="1">
              <a:solidFill>
                <a:srgbClr val="980000"/>
              </a:solidFill>
              <a:latin typeface="Shojumaru"/>
              <a:ea typeface="Shojumaru"/>
              <a:cs typeface="Shojumaru"/>
              <a:sym typeface="Shojumaru"/>
            </a:endParaRPr>
          </a:p>
        </p:txBody>
      </p:sp>
      <p:pic>
        <p:nvPicPr>
          <p:cNvPr id="276" name="Google Shape;276;p42" descr="How to make a decorative, and completely edible, apple swan!  I made a few modifications to the original idea, to get the effect you see here.&#10;&#10;Endcard Links:&#10;&#10;Super Soil: https://goo.gl/8Fk7DW&#10;Instant Ice Tips: https://goo.gl/TWtNrJ&#10;Butter Candle: https://goo.gl/kUq0Bc&#10;Secret Safe: https://goo.gl/r0K9jB&#10;&#10;Social Media Links: &#10;&#10;Instagram: https://goo.gl/C0Q1YU&#10;Facebook: http://bit.ly/FBTheKingOfRandom&#10;Pinterest: http://bit.ly/pingrant&#10;&#10;Business Inquiries: For business and sponsorship inquiries please contact us directly:  http://www.youtube.com/thekingofrandom/about&#10;&#10;WARNING:   &#10;&#10;Use of video content is at own risk.  There may be risks associated with these projects that require adult supervision.&#10;&#10;Music By: (&quot;Little Voices&quot; -- Instrumental). http://bit.ly/ScottBrendoiTunes&#10;&#10;Project Inspired By: &#10;&#10;A friend in England in 2001 showed me the idea originally.  I also found http://youtu.be/FNXmuakUi4M to help refresh my memory, and then made a few of my own changes to make the swan look better and more attractive.  I got the inspiration for using seeds as eyes in this video: http://youtu.be/jg6sWO3z0BQ&#10;&#10;Project History &amp; More Info:&#10;&#10;I remembered someone showing me how to make an apple into a swan while I was in England in 2001.  I can't remember who it was though, and I just remember that it was a nice try, and although the wings looked cool, and head and neck were terrible.&#10;&#10;I really liked the idea though, so I spent an entire day cutting up apples in different ways to see if I could make it better.&#10;&#10;I also saw a video online where someone used apple seeds to make eyes (http://youtu.be/jg6sWO3z0BQ) which was really awesome, so I tried to incorporate that in.&#10;&#10;I ended up with this method for making the apple swan, which I think really looks incredible, and we ended up putting them on display for some dinner guests we had that night." title="How to Make an Edible Apple Swan!">
            <a:hlinkClick r:id="rId3"/>
          </p:cNvPr>
          <p:cNvPicPr preferRelativeResize="0"/>
          <p:nvPr/>
        </p:nvPicPr>
        <p:blipFill>
          <a:blip r:embed="rId4">
            <a:alphaModFix/>
          </a:blip>
          <a:stretch>
            <a:fillRect/>
          </a:stretch>
        </p:blipFill>
        <p:spPr>
          <a:xfrm>
            <a:off x="144825" y="2165350"/>
            <a:ext cx="3617975" cy="2713475"/>
          </a:xfrm>
          <a:prstGeom prst="rect">
            <a:avLst/>
          </a:prstGeom>
          <a:noFill/>
          <a:ln>
            <a:noFill/>
          </a:ln>
        </p:spPr>
      </p:pic>
      <p:sp>
        <p:nvSpPr>
          <p:cNvPr id="277" name="Google Shape;277;p42"/>
          <p:cNvSpPr txBox="1"/>
          <p:nvPr/>
        </p:nvSpPr>
        <p:spPr>
          <a:xfrm>
            <a:off x="247225" y="1054650"/>
            <a:ext cx="8451000" cy="10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Using the knife skills to create pretty garnishes and amazing fruit and vegetable sculptures is a lot of fun, and challenging.  If you finished all of the required knife work (everything in the slides previous to this) </a:t>
            </a:r>
            <a:r>
              <a:rPr lang="en" sz="1800" b="1"/>
              <a:t>by the due date.  </a:t>
            </a:r>
            <a:r>
              <a:rPr lang="en"/>
              <a:t>You may try your skills at an apple swan.  To do this, watch the video below and look at the PDF link attached  When you are ready to try this out, see me for an apple.</a:t>
            </a:r>
            <a:endParaRPr/>
          </a:p>
        </p:txBody>
      </p:sp>
      <p:sp>
        <p:nvSpPr>
          <p:cNvPr id="278" name="Google Shape;278;p42"/>
          <p:cNvSpPr txBox="1"/>
          <p:nvPr/>
        </p:nvSpPr>
        <p:spPr>
          <a:xfrm>
            <a:off x="4408825" y="2291100"/>
            <a:ext cx="43242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hojumaru"/>
                <a:ea typeface="Shojumaru"/>
                <a:cs typeface="Shojumaru"/>
                <a:sym typeface="Shojumaru"/>
              </a:rPr>
              <a:t>Step by Step instructions </a:t>
            </a:r>
            <a:r>
              <a:rPr lang="en" sz="2400" u="sng">
                <a:solidFill>
                  <a:schemeClr val="hlink"/>
                </a:solidFill>
                <a:latin typeface="Shojumaru"/>
                <a:ea typeface="Shojumaru"/>
                <a:cs typeface="Shojumaru"/>
                <a:sym typeface="Shojumaru"/>
                <a:hlinkClick r:id="rId5"/>
              </a:rPr>
              <a:t>HERE</a:t>
            </a:r>
            <a:endParaRPr sz="2400">
              <a:solidFill>
                <a:srgbClr val="0000FF"/>
              </a:solidFill>
              <a:latin typeface="Shojumaru"/>
              <a:ea typeface="Shojumaru"/>
              <a:cs typeface="Shojumaru"/>
              <a:sym typeface="Shojumaru"/>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7"/>
          <p:cNvPicPr preferRelativeResize="0"/>
          <p:nvPr/>
        </p:nvPicPr>
        <p:blipFill rotWithShape="1">
          <a:blip r:embed="rId3">
            <a:alphaModFix/>
          </a:blip>
          <a:srcRect t="11832" b="11832"/>
          <a:stretch/>
        </p:blipFill>
        <p:spPr>
          <a:xfrm>
            <a:off x="299150" y="113938"/>
            <a:ext cx="8545675" cy="491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CFE7CAF2-4C28-420B-A203-BDA8524E2C98}"/>
              </a:ext>
            </a:extLst>
          </p:cNvPr>
          <p:cNvPicPr>
            <a:picLocks noRot="1" noChangeAspect="1"/>
          </p:cNvPicPr>
          <p:nvPr>
            <a:videoFile r:link="rId1"/>
          </p:nvPr>
        </p:nvPicPr>
        <p:blipFill>
          <a:blip r:embed="rId4"/>
          <a:stretch>
            <a:fillRect/>
          </a:stretch>
        </p:blipFill>
        <p:spPr>
          <a:xfrm>
            <a:off x="458111" y="997527"/>
            <a:ext cx="8227778" cy="4005696"/>
          </a:xfrm>
          <a:prstGeom prst="rect">
            <a:avLst/>
          </a:prstGeom>
        </p:spPr>
      </p:pic>
      <p:sp>
        <p:nvSpPr>
          <p:cNvPr id="5" name="TextBox 4">
            <a:extLst>
              <a:ext uri="{FF2B5EF4-FFF2-40B4-BE49-F238E27FC236}">
                <a16:creationId xmlns:a16="http://schemas.microsoft.com/office/drawing/2014/main" id="{503D9221-4B6A-483A-9C6B-34228F9C07E6}"/>
              </a:ext>
            </a:extLst>
          </p:cNvPr>
          <p:cNvSpPr txBox="1"/>
          <p:nvPr/>
        </p:nvSpPr>
        <p:spPr>
          <a:xfrm>
            <a:off x="0" y="166530"/>
            <a:ext cx="9144000" cy="830997"/>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latin typeface="Shojumaru" panose="020B0604020202020204" charset="0"/>
              </a:rPr>
              <a:t>Knife Safety 101: How to hold a knife and care for your knives</a:t>
            </a:r>
          </a:p>
        </p:txBody>
      </p:sp>
    </p:spTree>
    <p:extLst>
      <p:ext uri="{BB962C8B-B14F-4D97-AF65-F5344CB8AC3E}">
        <p14:creationId xmlns:p14="http://schemas.microsoft.com/office/powerpoint/2010/main" val="252884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7C952693-D7E2-4419-8CF3-809873626EE9}"/>
              </a:ext>
            </a:extLst>
          </p:cNvPr>
          <p:cNvPicPr>
            <a:picLocks noChangeAspect="1"/>
          </p:cNvPicPr>
          <p:nvPr/>
        </p:nvPicPr>
        <p:blipFill>
          <a:blip r:embed="rId4"/>
          <a:stretch>
            <a:fillRect/>
          </a:stretch>
        </p:blipFill>
        <p:spPr>
          <a:xfrm>
            <a:off x="482137" y="1014152"/>
            <a:ext cx="8180600" cy="4013892"/>
          </a:xfrm>
          <a:prstGeom prst="rect">
            <a:avLst/>
          </a:prstGeom>
        </p:spPr>
      </p:pic>
      <p:sp>
        <p:nvSpPr>
          <p:cNvPr id="3" name="TextBox 2">
            <a:extLst>
              <a:ext uri="{FF2B5EF4-FFF2-40B4-BE49-F238E27FC236}">
                <a16:creationId xmlns:a16="http://schemas.microsoft.com/office/drawing/2014/main" id="{DC0524B5-C117-4A06-8F4B-1E60F197ACF5}"/>
              </a:ext>
            </a:extLst>
          </p:cNvPr>
          <p:cNvSpPr txBox="1"/>
          <p:nvPr/>
        </p:nvSpPr>
        <p:spPr>
          <a:xfrm>
            <a:off x="-96253" y="315884"/>
            <a:ext cx="9240253" cy="707886"/>
          </a:xfrm>
          <a:prstGeom prst="rect">
            <a:avLst/>
          </a:prstGeom>
          <a:noFill/>
        </p:spPr>
        <p:txBody>
          <a:bodyPr wrap="square" rtlCol="0">
            <a:spAutoFit/>
          </a:bodyPr>
          <a:lstStyle/>
          <a:p>
            <a:pPr algn="ctr"/>
            <a:r>
              <a:rPr lang="en-US" sz="2000" dirty="0">
                <a:solidFill>
                  <a:srgbClr val="C00000"/>
                </a:solidFill>
                <a:latin typeface="Shojumaru" panose="020B0604020202020204" charset="0"/>
              </a:rPr>
              <a:t>Cutting tips: Rocking hand CHOO </a:t>
            </a:r>
            <a:r>
              <a:rPr lang="en-US" sz="2000" dirty="0" err="1">
                <a:solidFill>
                  <a:srgbClr val="C00000"/>
                </a:solidFill>
                <a:latin typeface="Shojumaru" panose="020B0604020202020204" charset="0"/>
              </a:rPr>
              <a:t>CHOO</a:t>
            </a:r>
            <a:r>
              <a:rPr lang="en-US" sz="2000" dirty="0">
                <a:solidFill>
                  <a:srgbClr val="C00000"/>
                </a:solidFill>
                <a:latin typeface="Shojumaru" panose="020B0604020202020204" charset="0"/>
              </a:rPr>
              <a:t> motion</a:t>
            </a:r>
          </a:p>
          <a:p>
            <a:pPr algn="ctr"/>
            <a:r>
              <a:rPr lang="en-US" sz="2000" dirty="0">
                <a:solidFill>
                  <a:srgbClr val="C00000"/>
                </a:solidFill>
                <a:latin typeface="Shojumaru" panose="020B0604020202020204" charset="0"/>
              </a:rPr>
              <a:t>	</a:t>
            </a:r>
            <a:r>
              <a:rPr lang="en-US" dirty="0">
                <a:solidFill>
                  <a:srgbClr val="00B050"/>
                </a:solidFill>
                <a:latin typeface="Shojumaru" panose="020B0604020202020204" charset="0"/>
              </a:rPr>
              <a:t>Ctrl &amp; right click to follow embedded link on picture</a:t>
            </a:r>
            <a:endParaRPr lang="en-US" sz="1200" dirty="0">
              <a:solidFill>
                <a:srgbClr val="00B050"/>
              </a:solidFill>
              <a:latin typeface="Shojumaru" panose="020B0604020202020204" charset="0"/>
            </a:endParaRPr>
          </a:p>
        </p:txBody>
      </p:sp>
    </p:spTree>
    <p:extLst>
      <p:ext uri="{BB962C8B-B14F-4D97-AF65-F5344CB8AC3E}">
        <p14:creationId xmlns:p14="http://schemas.microsoft.com/office/powerpoint/2010/main" val="217808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980000"/>
                </a:solidFill>
                <a:effectLst>
                  <a:outerShdw blurRad="38100" dist="38100" dir="2700000" algn="tl">
                    <a:srgbClr val="000000">
                      <a:alpha val="43137"/>
                    </a:srgbClr>
                  </a:outerShdw>
                </a:effectLst>
                <a:latin typeface="Shojumaru"/>
                <a:ea typeface="Shojumaru"/>
                <a:cs typeface="Shojumaru"/>
                <a:sym typeface="Shojumaru"/>
              </a:rPr>
              <a:t>The Anatomy of a Chefs Knif</a:t>
            </a:r>
            <a:r>
              <a:rPr lang="en" dirty="0">
                <a:solidFill>
                  <a:srgbClr val="980000"/>
                </a:solidFill>
                <a:latin typeface="Shojumaru"/>
                <a:ea typeface="Shojumaru"/>
                <a:cs typeface="Shojumaru"/>
                <a:sym typeface="Shojumaru"/>
              </a:rPr>
              <a:t>e</a:t>
            </a:r>
            <a:endParaRPr dirty="0">
              <a:solidFill>
                <a:srgbClr val="980000"/>
              </a:solidFill>
              <a:latin typeface="Shojumaru"/>
              <a:ea typeface="Shojumaru"/>
              <a:cs typeface="Shojumaru"/>
              <a:sym typeface="Shojumaru"/>
            </a:endParaRPr>
          </a:p>
        </p:txBody>
      </p:sp>
      <p:pic>
        <p:nvPicPr>
          <p:cNvPr id="76" name="Google Shape;76;p16" descr="What is a Chef's Knife. What makes a chef knife good to call it a chef's knife or sometimes called a cooks knife. I recently bought myself a new chefs knife and I wanted to find out more information before I bought a knife. I had to learn the definition or the anatomy of the knife before I bought so that way I could determine what makes the best chef's knife for me. &#10;&#10;------------------------------------------------------&#10;&#10;https://www.amazon.com/shop/saucestache (Affiliate Link - I make money here and the knife I bought is in this store!!!)&#10;&#10;------------------------------------------------------&#10;&#10;https://www.Saucestache.com&#10;https://www.facebook.com/saucestache/&#10;https://www.instagram.com/thesaucestacheguy/&#10;https://twitter.com/saucestache&#10;&#10;------------------------------------------------------ &#10;&#10;Music by Joakim Karud http://youtube.com/joakimkarud&#10;&#10;------------------------------------------------------&#10;&#10;We are SauceStache! We have fun with food. We make fun food from Instagram, Pinterest, and all over the internet! We have sauce recipes and trending recipes, we love to do tastes test and food compares! I hope you enjoy SauceStache!" title="What makes a knife a Chef's Knife??">
            <a:hlinkClick r:id="rId3"/>
          </p:cNvPr>
          <p:cNvPicPr preferRelativeResize="0"/>
          <p:nvPr/>
        </p:nvPicPr>
        <p:blipFill>
          <a:blip r:embed="rId4">
            <a:alphaModFix/>
          </a:blip>
          <a:stretch>
            <a:fillRect/>
          </a:stretch>
        </p:blipFill>
        <p:spPr>
          <a:xfrm>
            <a:off x="1376975" y="942000"/>
            <a:ext cx="6302776" cy="4024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122850" y="223125"/>
            <a:ext cx="8898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80000"/>
                </a:solidFill>
                <a:latin typeface="Shojumaru"/>
                <a:ea typeface="Shojumaru"/>
                <a:cs typeface="Shojumaru"/>
                <a:sym typeface="Shojumaru"/>
              </a:rPr>
              <a:t>Use the words below to correctly label the anatomy of a knife</a:t>
            </a:r>
            <a:r>
              <a:rPr lang="en">
                <a:solidFill>
                  <a:srgbClr val="000000"/>
                </a:solidFill>
                <a:latin typeface="Shojumaru"/>
                <a:ea typeface="Shojumaru"/>
                <a:cs typeface="Shojumaru"/>
                <a:sym typeface="Shojumaru"/>
              </a:rPr>
              <a:t> </a:t>
            </a:r>
            <a:endParaRPr>
              <a:solidFill>
                <a:srgbClr val="000000"/>
              </a:solidFill>
              <a:latin typeface="Shojumaru"/>
              <a:ea typeface="Shojumaru"/>
              <a:cs typeface="Shojumaru"/>
              <a:sym typeface="Shojumaru"/>
            </a:endParaRPr>
          </a:p>
        </p:txBody>
      </p:sp>
      <p:pic>
        <p:nvPicPr>
          <p:cNvPr id="82" name="Google Shape;82;p17"/>
          <p:cNvPicPr preferRelativeResize="0"/>
          <p:nvPr/>
        </p:nvPicPr>
        <p:blipFill>
          <a:blip r:embed="rId3">
            <a:alphaModFix/>
          </a:blip>
          <a:stretch>
            <a:fillRect/>
          </a:stretch>
        </p:blipFill>
        <p:spPr>
          <a:xfrm>
            <a:off x="2482351" y="1270100"/>
            <a:ext cx="4179300" cy="2787550"/>
          </a:xfrm>
          <a:prstGeom prst="rect">
            <a:avLst/>
          </a:prstGeom>
          <a:noFill/>
          <a:ln>
            <a:noFill/>
          </a:ln>
        </p:spPr>
      </p:pic>
      <p:cxnSp>
        <p:nvCxnSpPr>
          <p:cNvPr id="83" name="Google Shape;83;p17"/>
          <p:cNvCxnSpPr/>
          <p:nvPr/>
        </p:nvCxnSpPr>
        <p:spPr>
          <a:xfrm rot="10800000" flipH="1">
            <a:off x="5618550" y="2754050"/>
            <a:ext cx="2160900" cy="123300"/>
          </a:xfrm>
          <a:prstGeom prst="straightConnector1">
            <a:avLst/>
          </a:prstGeom>
          <a:noFill/>
          <a:ln w="28575" cap="flat" cmpd="sng">
            <a:solidFill>
              <a:srgbClr val="FF0000"/>
            </a:solidFill>
            <a:prstDash val="solid"/>
            <a:round/>
            <a:headEnd type="none" w="med" len="med"/>
            <a:tailEnd type="none" w="med" len="med"/>
          </a:ln>
        </p:spPr>
      </p:cxnSp>
      <p:cxnSp>
        <p:nvCxnSpPr>
          <p:cNvPr id="84" name="Google Shape;84;p17"/>
          <p:cNvCxnSpPr/>
          <p:nvPr/>
        </p:nvCxnSpPr>
        <p:spPr>
          <a:xfrm>
            <a:off x="6304850" y="3441450"/>
            <a:ext cx="1232400" cy="616200"/>
          </a:xfrm>
          <a:prstGeom prst="straightConnector1">
            <a:avLst/>
          </a:prstGeom>
          <a:noFill/>
          <a:ln w="28575" cap="flat" cmpd="sng">
            <a:solidFill>
              <a:srgbClr val="FF0000"/>
            </a:solidFill>
            <a:prstDash val="solid"/>
            <a:round/>
            <a:headEnd type="none" w="med" len="med"/>
            <a:tailEnd type="none" w="med" len="med"/>
          </a:ln>
        </p:spPr>
      </p:cxnSp>
      <p:cxnSp>
        <p:nvCxnSpPr>
          <p:cNvPr id="85" name="Google Shape;85;p17"/>
          <p:cNvCxnSpPr/>
          <p:nvPr/>
        </p:nvCxnSpPr>
        <p:spPr>
          <a:xfrm flipH="1">
            <a:off x="4838175" y="3178300"/>
            <a:ext cx="476700" cy="542400"/>
          </a:xfrm>
          <a:prstGeom prst="straightConnector1">
            <a:avLst/>
          </a:prstGeom>
          <a:noFill/>
          <a:ln w="28575" cap="flat" cmpd="sng">
            <a:solidFill>
              <a:srgbClr val="FF0000"/>
            </a:solidFill>
            <a:prstDash val="solid"/>
            <a:round/>
            <a:headEnd type="none" w="med" len="med"/>
            <a:tailEnd type="none" w="med" len="med"/>
          </a:ln>
        </p:spPr>
      </p:cxnSp>
      <p:cxnSp>
        <p:nvCxnSpPr>
          <p:cNvPr id="86" name="Google Shape;86;p17"/>
          <p:cNvCxnSpPr/>
          <p:nvPr/>
        </p:nvCxnSpPr>
        <p:spPr>
          <a:xfrm flipH="1">
            <a:off x="3273300" y="2517375"/>
            <a:ext cx="1462500" cy="156000"/>
          </a:xfrm>
          <a:prstGeom prst="straightConnector1">
            <a:avLst/>
          </a:prstGeom>
          <a:noFill/>
          <a:ln w="28575" cap="flat" cmpd="sng">
            <a:solidFill>
              <a:srgbClr val="FF0000"/>
            </a:solidFill>
            <a:prstDash val="solid"/>
            <a:round/>
            <a:headEnd type="none" w="med" len="med"/>
            <a:tailEnd type="none" w="med" len="med"/>
          </a:ln>
        </p:spPr>
      </p:cxnSp>
      <p:cxnSp>
        <p:nvCxnSpPr>
          <p:cNvPr id="87" name="Google Shape;87;p17"/>
          <p:cNvCxnSpPr/>
          <p:nvPr/>
        </p:nvCxnSpPr>
        <p:spPr>
          <a:xfrm flipH="1">
            <a:off x="2102725" y="2102325"/>
            <a:ext cx="1446000" cy="57600"/>
          </a:xfrm>
          <a:prstGeom prst="straightConnector1">
            <a:avLst/>
          </a:prstGeom>
          <a:noFill/>
          <a:ln w="28575" cap="flat" cmpd="sng">
            <a:solidFill>
              <a:srgbClr val="FF0000"/>
            </a:solidFill>
            <a:prstDash val="solid"/>
            <a:round/>
            <a:headEnd type="none" w="med" len="med"/>
            <a:tailEnd type="none" w="med" len="med"/>
          </a:ln>
        </p:spPr>
      </p:cxnSp>
      <p:cxnSp>
        <p:nvCxnSpPr>
          <p:cNvPr id="88" name="Google Shape;88;p17"/>
          <p:cNvCxnSpPr/>
          <p:nvPr/>
        </p:nvCxnSpPr>
        <p:spPr>
          <a:xfrm>
            <a:off x="3047375" y="1376575"/>
            <a:ext cx="1750200" cy="0"/>
          </a:xfrm>
          <a:prstGeom prst="straightConnector1">
            <a:avLst/>
          </a:prstGeom>
          <a:noFill/>
          <a:ln w="28575" cap="flat" cmpd="sng">
            <a:solidFill>
              <a:srgbClr val="FF0000"/>
            </a:solidFill>
            <a:prstDash val="solid"/>
            <a:round/>
            <a:headEnd type="none" w="med" len="med"/>
            <a:tailEnd type="none" w="med" len="med"/>
          </a:ln>
        </p:spPr>
      </p:cxnSp>
      <p:cxnSp>
        <p:nvCxnSpPr>
          <p:cNvPr id="89" name="Google Shape;89;p17"/>
          <p:cNvCxnSpPr/>
          <p:nvPr/>
        </p:nvCxnSpPr>
        <p:spPr>
          <a:xfrm rot="10800000" flipH="1">
            <a:off x="4050450" y="1875863"/>
            <a:ext cx="1347600" cy="24600"/>
          </a:xfrm>
          <a:prstGeom prst="straightConnector1">
            <a:avLst/>
          </a:prstGeom>
          <a:noFill/>
          <a:ln w="28575" cap="flat" cmpd="sng">
            <a:solidFill>
              <a:srgbClr val="FF0000"/>
            </a:solidFill>
            <a:prstDash val="solid"/>
            <a:round/>
            <a:headEnd type="none" w="med" len="med"/>
            <a:tailEnd type="none" w="med" len="med"/>
          </a:ln>
        </p:spPr>
      </p:cxnSp>
      <p:sp>
        <p:nvSpPr>
          <p:cNvPr id="90" name="Google Shape;90;p17"/>
          <p:cNvSpPr txBox="1"/>
          <p:nvPr/>
        </p:nvSpPr>
        <p:spPr>
          <a:xfrm>
            <a:off x="4857266" y="4519252"/>
            <a:ext cx="1273500" cy="386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FF"/>
                </a:solidFill>
              </a:rPr>
              <a:t>Cutting edge</a:t>
            </a:r>
            <a:endParaRPr b="1" dirty="0">
              <a:solidFill>
                <a:srgbClr val="0000FF"/>
              </a:solidFill>
            </a:endParaRPr>
          </a:p>
        </p:txBody>
      </p:sp>
      <p:sp>
        <p:nvSpPr>
          <p:cNvPr id="91" name="Google Shape;91;p17"/>
          <p:cNvSpPr txBox="1"/>
          <p:nvPr/>
        </p:nvSpPr>
        <p:spPr>
          <a:xfrm>
            <a:off x="1550337" y="4496931"/>
            <a:ext cx="903900" cy="386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Tang</a:t>
            </a:r>
            <a:endParaRPr b="1">
              <a:solidFill>
                <a:srgbClr val="0000FF"/>
              </a:solidFill>
            </a:endParaRPr>
          </a:p>
        </p:txBody>
      </p:sp>
      <p:sp>
        <p:nvSpPr>
          <p:cNvPr id="92" name="Google Shape;92;p17"/>
          <p:cNvSpPr txBox="1"/>
          <p:nvPr/>
        </p:nvSpPr>
        <p:spPr>
          <a:xfrm>
            <a:off x="6449029" y="4519252"/>
            <a:ext cx="1026900" cy="386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000FF"/>
                </a:solidFill>
              </a:rPr>
              <a:t>Bolster</a:t>
            </a:r>
            <a:endParaRPr b="1" dirty="0">
              <a:solidFill>
                <a:srgbClr val="0000FF"/>
              </a:solidFill>
            </a:endParaRPr>
          </a:p>
        </p:txBody>
      </p:sp>
      <p:sp>
        <p:nvSpPr>
          <p:cNvPr id="93" name="Google Shape;93;p17"/>
          <p:cNvSpPr txBox="1"/>
          <p:nvPr/>
        </p:nvSpPr>
        <p:spPr>
          <a:xfrm>
            <a:off x="2832088" y="4496931"/>
            <a:ext cx="756000" cy="386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Rivet</a:t>
            </a:r>
            <a:endParaRPr b="1">
              <a:solidFill>
                <a:srgbClr val="0000FF"/>
              </a:solidFill>
            </a:endParaRPr>
          </a:p>
        </p:txBody>
      </p:sp>
      <p:sp>
        <p:nvSpPr>
          <p:cNvPr id="94" name="Google Shape;94;p17"/>
          <p:cNvSpPr txBox="1"/>
          <p:nvPr/>
        </p:nvSpPr>
        <p:spPr>
          <a:xfrm>
            <a:off x="3844677" y="4527951"/>
            <a:ext cx="756000" cy="386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Tip</a:t>
            </a:r>
            <a:endParaRPr b="1">
              <a:solidFill>
                <a:srgbClr val="0000FF"/>
              </a:solidFill>
            </a:endParaRPr>
          </a:p>
          <a:p>
            <a:pPr marL="0" lvl="0" indent="0" algn="ctr" rtl="0">
              <a:spcBef>
                <a:spcPts val="0"/>
              </a:spcBef>
              <a:spcAft>
                <a:spcPts val="0"/>
              </a:spcAft>
              <a:buNone/>
            </a:pPr>
            <a:endParaRPr b="1">
              <a:solidFill>
                <a:srgbClr val="0000FF"/>
              </a:solidFill>
            </a:endParaRPr>
          </a:p>
        </p:txBody>
      </p:sp>
      <p:sp>
        <p:nvSpPr>
          <p:cNvPr id="95" name="Google Shape;95;p17"/>
          <p:cNvSpPr txBox="1"/>
          <p:nvPr/>
        </p:nvSpPr>
        <p:spPr>
          <a:xfrm>
            <a:off x="7779450" y="4519252"/>
            <a:ext cx="866400" cy="386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Handle</a:t>
            </a:r>
            <a:endParaRPr b="1">
              <a:solidFill>
                <a:srgbClr val="0000FF"/>
              </a:solidFill>
            </a:endParaRPr>
          </a:p>
        </p:txBody>
      </p:sp>
      <p:sp>
        <p:nvSpPr>
          <p:cNvPr id="96" name="Google Shape;96;p17"/>
          <p:cNvSpPr txBox="1"/>
          <p:nvPr/>
        </p:nvSpPr>
        <p:spPr>
          <a:xfrm>
            <a:off x="471187" y="4503139"/>
            <a:ext cx="756000" cy="386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Spine</a:t>
            </a:r>
            <a:endParaRPr b="1">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75075" y="189275"/>
            <a:ext cx="8791800" cy="8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80000"/>
                </a:solidFill>
                <a:latin typeface="Shojumaru"/>
                <a:ea typeface="Shojumaru"/>
                <a:cs typeface="Shojumaru"/>
                <a:sym typeface="Shojumaru"/>
              </a:rPr>
              <a:t>Four must-have kitchen knives</a:t>
            </a:r>
            <a:endParaRPr b="1">
              <a:solidFill>
                <a:srgbClr val="980000"/>
              </a:solidFill>
              <a:latin typeface="Shojumaru"/>
              <a:ea typeface="Shojumaru"/>
              <a:cs typeface="Shojumaru"/>
              <a:sym typeface="Shojumaru"/>
            </a:endParaRPr>
          </a:p>
        </p:txBody>
      </p:sp>
      <p:pic>
        <p:nvPicPr>
          <p:cNvPr id="102" name="Google Shape;102;p18" descr="Thomas Joseph shares his well-honed tips and explains just which kitchen knives you’ll need to keep you slicing, dicing, and chopping like a pro. He'll also show you step-by-step instructions on how to keep those knives super sharp and at-the-ready for all of your culinary creations.&#10;Get more tips for your knives: http://www.marthastewart.com/267776/must-have-kitchen-knives &#10;&#10;Subscribe for more easy and delicious recipes: http://full.sc/P8YgBt&#10;&#10;---------------------------------------------------------------&#10;Want more? Sign up to get the Everyday Food video recipe email, served daily.&#10;Get recipe emails: http://www.marthastewart.com/edf&#10;&#10;Want more Martha? &#10;Twitter: http://twitter.com/marthastewart&#10;Facebook: https://www.facebook.com/MarthaStewart&#10;Pinterest: https://www.pinterest.com/marthastewart/&#10;Instagram: https://www.instagram.com/marthastewart/&#10;Google Plus: https://plus.google.com/+MarthaStewart/posts &#10;&#10;Sarah Carey is the editor of Everyday Food magazine and her job is to come up with the best ways to make fast, delicious food at home. But she's also a mom to two hungry kids, so the question &quot;What's for dinner?&quot; is never far from her mind -- or theirs, it seems! Her days can get crazy busy (whose don't?), so these videos are all about her favorite fast, fresh meals -- and the tricks she uses to make it all SO much easier.&#10;&#10;&#10;http://www.youtube.com/user/everydayfoodvideos" title="Four Must-Have Kitchen Knives &amp; How to Keep Them Sharp - Kitchen Conundrums with Thomas Joseph">
            <a:hlinkClick r:id="rId3"/>
          </p:cNvPr>
          <p:cNvPicPr preferRelativeResize="0"/>
          <p:nvPr/>
        </p:nvPicPr>
        <p:blipFill>
          <a:blip r:embed="rId4">
            <a:alphaModFix/>
          </a:blip>
          <a:stretch>
            <a:fillRect/>
          </a:stretch>
        </p:blipFill>
        <p:spPr>
          <a:xfrm>
            <a:off x="1235000" y="831225"/>
            <a:ext cx="6657700" cy="4075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107" name="Google Shape;107;p19"/>
          <p:cNvGraphicFramePr/>
          <p:nvPr/>
        </p:nvGraphicFramePr>
        <p:xfrm>
          <a:off x="171925" y="269450"/>
          <a:ext cx="7249500" cy="4812775"/>
        </p:xfrm>
        <a:graphic>
          <a:graphicData uri="http://schemas.openxmlformats.org/drawingml/2006/table">
            <a:tbl>
              <a:tblPr>
                <a:noFill/>
                <a:tableStyleId>{2D0514B0-3FD6-49AF-9D72-5EE434DEE450}</a:tableStyleId>
              </a:tblPr>
              <a:tblGrid>
                <a:gridCol w="2416500">
                  <a:extLst>
                    <a:ext uri="{9D8B030D-6E8A-4147-A177-3AD203B41FA5}">
                      <a16:colId xmlns:a16="http://schemas.microsoft.com/office/drawing/2014/main" val="20000"/>
                    </a:ext>
                  </a:extLst>
                </a:gridCol>
                <a:gridCol w="2416500">
                  <a:extLst>
                    <a:ext uri="{9D8B030D-6E8A-4147-A177-3AD203B41FA5}">
                      <a16:colId xmlns:a16="http://schemas.microsoft.com/office/drawing/2014/main" val="20001"/>
                    </a:ext>
                  </a:extLst>
                </a:gridCol>
                <a:gridCol w="2416500">
                  <a:extLst>
                    <a:ext uri="{9D8B030D-6E8A-4147-A177-3AD203B41FA5}">
                      <a16:colId xmlns:a16="http://schemas.microsoft.com/office/drawing/2014/main" val="20002"/>
                    </a:ext>
                  </a:extLst>
                </a:gridCol>
              </a:tblGrid>
              <a:tr h="1157025">
                <a:tc>
                  <a:txBody>
                    <a:bodyPr/>
                    <a:lstStyle/>
                    <a:p>
                      <a:pPr marL="0" lvl="0" indent="0" algn="ctr" rtl="0">
                        <a:spcBef>
                          <a:spcPts val="0"/>
                        </a:spcBef>
                        <a:spcAft>
                          <a:spcPts val="0"/>
                        </a:spcAft>
                        <a:buNone/>
                      </a:pPr>
                      <a:r>
                        <a:rPr lang="en" b="1">
                          <a:solidFill>
                            <a:srgbClr val="FF0000"/>
                          </a:solidFill>
                          <a:latin typeface="Shojumaru"/>
                          <a:ea typeface="Shojumaru"/>
                          <a:cs typeface="Shojumaru"/>
                          <a:sym typeface="Shojumaru"/>
                        </a:rPr>
                        <a:t>Name of Knife</a:t>
                      </a:r>
                      <a:endParaRPr b="1">
                        <a:solidFill>
                          <a:srgbClr val="FF0000"/>
                        </a:solidFill>
                        <a:latin typeface="Shojumaru"/>
                        <a:ea typeface="Shojumaru"/>
                        <a:cs typeface="Shojumaru"/>
                        <a:sym typeface="Shojumaru"/>
                      </a:endParaRPr>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b="1">
                          <a:solidFill>
                            <a:srgbClr val="FF0000"/>
                          </a:solidFill>
                          <a:latin typeface="Shojumaru"/>
                          <a:ea typeface="Shojumaru"/>
                          <a:cs typeface="Shojumaru"/>
                          <a:sym typeface="Shojumaru"/>
                        </a:rPr>
                        <a:t>Picture of knife (drag and drop the picture)</a:t>
                      </a:r>
                      <a:endParaRPr b="1">
                        <a:solidFill>
                          <a:srgbClr val="FF0000"/>
                        </a:solidFill>
                        <a:latin typeface="Shojumaru"/>
                        <a:ea typeface="Shojumaru"/>
                        <a:cs typeface="Shojumaru"/>
                        <a:sym typeface="Shojumaru"/>
                      </a:endParaRPr>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b="1">
                          <a:solidFill>
                            <a:srgbClr val="FF0000"/>
                          </a:solidFill>
                          <a:latin typeface="Shojumaru"/>
                          <a:ea typeface="Shojumaru"/>
                          <a:cs typeface="Shojumaru"/>
                          <a:sym typeface="Shojumaru"/>
                        </a:rPr>
                        <a:t>What is the job and purpose of this knife</a:t>
                      </a:r>
                      <a:endParaRPr b="1">
                        <a:solidFill>
                          <a:srgbClr val="FF0000"/>
                        </a:solidFill>
                        <a:latin typeface="Shojumaru"/>
                        <a:ea typeface="Shojumaru"/>
                        <a:cs typeface="Shojumaru"/>
                        <a:sym typeface="Shojumaru"/>
                      </a:endParaRPr>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93325">
                <a:tc>
                  <a:txBody>
                    <a:bodyPr/>
                    <a:lstStyle/>
                    <a:p>
                      <a:pPr marL="0" lvl="0" indent="0" algn="l" rtl="0">
                        <a:spcBef>
                          <a:spcPts val="0"/>
                        </a:spcBef>
                        <a:spcAft>
                          <a:spcPts val="0"/>
                        </a:spcAft>
                        <a:buNone/>
                      </a:pPr>
                      <a:r>
                        <a:rPr lang="en" b="1"/>
                        <a:t>Chef Knife</a:t>
                      </a:r>
                      <a:endParaRPr b="1"/>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80350">
                <a:tc>
                  <a:txBody>
                    <a:bodyPr/>
                    <a:lstStyle/>
                    <a:p>
                      <a:pPr marL="0" lvl="0" indent="0" algn="l" rtl="0">
                        <a:spcBef>
                          <a:spcPts val="0"/>
                        </a:spcBef>
                        <a:spcAft>
                          <a:spcPts val="0"/>
                        </a:spcAft>
                        <a:buNone/>
                      </a:pPr>
                      <a:r>
                        <a:rPr lang="en" b="1"/>
                        <a:t>Paring Knife</a:t>
                      </a:r>
                      <a:endParaRPr b="1"/>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88575">
                <a:tc>
                  <a:txBody>
                    <a:bodyPr/>
                    <a:lstStyle/>
                    <a:p>
                      <a:pPr marL="0" lvl="0" indent="0" algn="l" rtl="0">
                        <a:spcBef>
                          <a:spcPts val="0"/>
                        </a:spcBef>
                        <a:spcAft>
                          <a:spcPts val="0"/>
                        </a:spcAft>
                        <a:buNone/>
                      </a:pPr>
                      <a:r>
                        <a:rPr lang="en" b="1"/>
                        <a:t>Serrated Knife</a:t>
                      </a:r>
                      <a:endParaRPr b="1"/>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21700">
                <a:tc>
                  <a:txBody>
                    <a:bodyPr/>
                    <a:lstStyle/>
                    <a:p>
                      <a:pPr marL="0" lvl="0" indent="0" algn="l" rtl="0">
                        <a:spcBef>
                          <a:spcPts val="0"/>
                        </a:spcBef>
                        <a:spcAft>
                          <a:spcPts val="0"/>
                        </a:spcAft>
                        <a:buNone/>
                      </a:pPr>
                      <a:r>
                        <a:rPr lang="en" b="1"/>
                        <a:t>Granton Blade Santoku</a:t>
                      </a:r>
                      <a:endParaRPr b="1"/>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50100">
                <a:tc>
                  <a:txBody>
                    <a:bodyPr/>
                    <a:lstStyle/>
                    <a:p>
                      <a:pPr marL="0" lvl="0" indent="0" algn="l" rtl="0">
                        <a:spcBef>
                          <a:spcPts val="0"/>
                        </a:spcBef>
                        <a:spcAft>
                          <a:spcPts val="0"/>
                        </a:spcAft>
                        <a:buNone/>
                      </a:pPr>
                      <a:r>
                        <a:rPr lang="en" b="1"/>
                        <a:t>Cleaver</a:t>
                      </a:r>
                      <a:endParaRPr b="1"/>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621700">
                <a:tc>
                  <a:txBody>
                    <a:bodyPr/>
                    <a:lstStyle/>
                    <a:p>
                      <a:pPr marL="0" lvl="0" indent="0" algn="l" rtl="0">
                        <a:spcBef>
                          <a:spcPts val="0"/>
                        </a:spcBef>
                        <a:spcAft>
                          <a:spcPts val="0"/>
                        </a:spcAft>
                        <a:buNone/>
                      </a:pPr>
                      <a:r>
                        <a:rPr lang="en" b="1"/>
                        <a:t>Tourne`</a:t>
                      </a:r>
                      <a:endParaRPr b="1"/>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pic>
        <p:nvPicPr>
          <p:cNvPr id="108" name="Google Shape;108;p19"/>
          <p:cNvPicPr preferRelativeResize="0"/>
          <p:nvPr/>
        </p:nvPicPr>
        <p:blipFill rotWithShape="1">
          <a:blip r:embed="rId3">
            <a:alphaModFix/>
          </a:blip>
          <a:srcRect l="7620" r="7612"/>
          <a:stretch/>
        </p:blipFill>
        <p:spPr>
          <a:xfrm>
            <a:off x="7537829" y="4279575"/>
            <a:ext cx="1454219" cy="698401"/>
          </a:xfrm>
          <a:prstGeom prst="rect">
            <a:avLst/>
          </a:prstGeom>
          <a:noFill/>
          <a:ln w="28575" cap="flat" cmpd="sng">
            <a:solidFill>
              <a:srgbClr val="000000"/>
            </a:solidFill>
            <a:prstDash val="solid"/>
            <a:round/>
            <a:headEnd type="none" w="sm" len="sm"/>
            <a:tailEnd type="none" w="sm" len="sm"/>
          </a:ln>
        </p:spPr>
      </p:pic>
      <p:pic>
        <p:nvPicPr>
          <p:cNvPr id="109" name="Google Shape;109;p19"/>
          <p:cNvPicPr preferRelativeResize="0"/>
          <p:nvPr/>
        </p:nvPicPr>
        <p:blipFill rotWithShape="1">
          <a:blip r:embed="rId4">
            <a:alphaModFix/>
          </a:blip>
          <a:srcRect t="17912" b="17906"/>
          <a:stretch/>
        </p:blipFill>
        <p:spPr>
          <a:xfrm>
            <a:off x="7537824" y="1975354"/>
            <a:ext cx="1454224" cy="496150"/>
          </a:xfrm>
          <a:prstGeom prst="rect">
            <a:avLst/>
          </a:prstGeom>
          <a:noFill/>
          <a:ln w="28575" cap="flat" cmpd="sng">
            <a:solidFill>
              <a:srgbClr val="000000"/>
            </a:solidFill>
            <a:prstDash val="solid"/>
            <a:round/>
            <a:headEnd type="none" w="sm" len="sm"/>
            <a:tailEnd type="none" w="sm" len="sm"/>
          </a:ln>
        </p:spPr>
      </p:pic>
      <p:pic>
        <p:nvPicPr>
          <p:cNvPr id="110" name="Google Shape;110;p19"/>
          <p:cNvPicPr preferRelativeResize="0"/>
          <p:nvPr/>
        </p:nvPicPr>
        <p:blipFill rotWithShape="1">
          <a:blip r:embed="rId5">
            <a:alphaModFix/>
          </a:blip>
          <a:srcRect t="4873" b="4873"/>
          <a:stretch/>
        </p:blipFill>
        <p:spPr>
          <a:xfrm>
            <a:off x="7537823" y="3517633"/>
            <a:ext cx="1454225" cy="496150"/>
          </a:xfrm>
          <a:prstGeom prst="rect">
            <a:avLst/>
          </a:prstGeom>
          <a:noFill/>
          <a:ln w="28575" cap="flat" cmpd="sng">
            <a:solidFill>
              <a:srgbClr val="000000"/>
            </a:solidFill>
            <a:prstDash val="solid"/>
            <a:round/>
            <a:headEnd type="none" w="sm" len="sm"/>
            <a:tailEnd type="none" w="sm" len="sm"/>
          </a:ln>
        </p:spPr>
      </p:pic>
      <p:pic>
        <p:nvPicPr>
          <p:cNvPr id="111" name="Google Shape;111;p19"/>
          <p:cNvPicPr preferRelativeResize="0"/>
          <p:nvPr/>
        </p:nvPicPr>
        <p:blipFill rotWithShape="1">
          <a:blip r:embed="rId6">
            <a:alphaModFix/>
          </a:blip>
          <a:srcRect l="20660" r="20660"/>
          <a:stretch/>
        </p:blipFill>
        <p:spPr>
          <a:xfrm>
            <a:off x="7557798" y="1195016"/>
            <a:ext cx="1495305" cy="496151"/>
          </a:xfrm>
          <a:prstGeom prst="rect">
            <a:avLst/>
          </a:prstGeom>
          <a:noFill/>
          <a:ln w="28575" cap="flat" cmpd="sng">
            <a:solidFill>
              <a:srgbClr val="000000"/>
            </a:solidFill>
            <a:prstDash val="solid"/>
            <a:round/>
            <a:headEnd type="none" w="sm" len="sm"/>
            <a:tailEnd type="none" w="sm" len="sm"/>
          </a:ln>
        </p:spPr>
      </p:pic>
      <p:pic>
        <p:nvPicPr>
          <p:cNvPr id="112" name="Google Shape;112;p19"/>
          <p:cNvPicPr preferRelativeResize="0"/>
          <p:nvPr/>
        </p:nvPicPr>
        <p:blipFill rotWithShape="1">
          <a:blip r:embed="rId7">
            <a:alphaModFix/>
          </a:blip>
          <a:srcRect l="5181" r="5172"/>
          <a:stretch/>
        </p:blipFill>
        <p:spPr>
          <a:xfrm>
            <a:off x="7577771" y="414679"/>
            <a:ext cx="1414277" cy="496150"/>
          </a:xfrm>
          <a:prstGeom prst="rect">
            <a:avLst/>
          </a:prstGeom>
          <a:noFill/>
          <a:ln w="28575" cap="flat" cmpd="sng">
            <a:solidFill>
              <a:srgbClr val="000000"/>
            </a:solidFill>
            <a:prstDash val="solid"/>
            <a:round/>
            <a:headEnd type="none" w="sm" len="sm"/>
            <a:tailEnd type="none" w="sm" len="sm"/>
          </a:ln>
        </p:spPr>
      </p:pic>
      <p:pic>
        <p:nvPicPr>
          <p:cNvPr id="113" name="Google Shape;113;p19"/>
          <p:cNvPicPr preferRelativeResize="0"/>
          <p:nvPr/>
        </p:nvPicPr>
        <p:blipFill rotWithShape="1">
          <a:blip r:embed="rId8">
            <a:alphaModFix/>
          </a:blip>
          <a:srcRect l="21703" r="21703"/>
          <a:stretch/>
        </p:blipFill>
        <p:spPr>
          <a:xfrm>
            <a:off x="7557798" y="2737296"/>
            <a:ext cx="1528181" cy="49615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2076</Words>
  <Application>Microsoft Office PowerPoint</Application>
  <PresentationFormat>On-screen Show (16:9)</PresentationFormat>
  <Paragraphs>239</Paragraphs>
  <Slides>36</Slides>
  <Notes>35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Shojumaru</vt:lpstr>
      <vt:lpstr>Lobster</vt:lpstr>
      <vt:lpstr>Simple Light</vt:lpstr>
      <vt:lpstr>Knife Skills</vt:lpstr>
      <vt:lpstr>Before we even begin</vt:lpstr>
      <vt:lpstr>Basic knife safety</vt:lpstr>
      <vt:lpstr>PowerPoint Presentation</vt:lpstr>
      <vt:lpstr>PowerPoint Presentation</vt:lpstr>
      <vt:lpstr>The Anatomy of a Chefs Knife</vt:lpstr>
      <vt:lpstr>Use the words below to correctly label the anatomy of a knife </vt:lpstr>
      <vt:lpstr>Four must-have kitchen knives</vt:lpstr>
      <vt:lpstr>PowerPoint Presentation</vt:lpstr>
      <vt:lpstr>Review: Kitchen knives</vt:lpstr>
      <vt:lpstr>Knife safety: Knives are one of the most dangerous items in the kitchen.  Learn how to safely use them.</vt:lpstr>
      <vt:lpstr>Mis en Place… What does that mean and how can you apply it in the kitchen?</vt:lpstr>
      <vt:lpstr>Knife station setup: Watch the video below, and complete the next slide.</vt:lpstr>
      <vt:lpstr>Below are pictures needed for setting up your knife station.  Organize the pictures explaining why you need the items to correctly setting up your knife station.  Demonstrate understanding.</vt:lpstr>
      <vt:lpstr>How to hold a knife: Watch the video and list 5 important things to remember. </vt:lpstr>
      <vt:lpstr>PowerPoint Presentation</vt:lpstr>
      <vt:lpstr>PowerPoint Presentation</vt:lpstr>
      <vt:lpstr>Potatoes:  Let’s do lots of practice on potatoes!  Lets get some great cuts!</vt:lpstr>
      <vt:lpstr>Onions: One of the most used ingredients used in a chef’s kitchen.  They add flavor to many foods.  Learn to cut onions like a pro!</vt:lpstr>
      <vt:lpstr>Garlic: Its like Jelly to Peanut Butter… If there are onions, there is often garlic in the same recipe.</vt:lpstr>
      <vt:lpstr>Exit Ticket:  Knife Safety Online Quiz</vt:lpstr>
      <vt:lpstr>Lab Skills:</vt:lpstr>
      <vt:lpstr>My knife Station: Properly setup your knife station.  You need to stand behind your knife station and have someone else take a picture of you in it.  Then upload the picture here.    </vt:lpstr>
      <vt:lpstr>Steeling a knife: Review how to hone &amp; steel a knife.  Practice doing that to a chef’s knife.  Here is a short video on how to do this.  After you reviewed this...try it out.</vt:lpstr>
      <vt:lpstr>Celery Practice Get one stalk of celery.  Wash it, and trim the ends. Place the celery onto your cutting board.  Make sure you have correctly setup your knife station. This activity allows you to practice: How to correctly hold the knife.  Really feel the knife in your hand. Look at how you are holding it. Is it correct?  If you’re not sure, ask your lab partner.  The CLAW hold with your non cutting hand.  Check to see if you’re doing that.  The ‘Rocking Motion’ of cutting.  Do not lift your knife off the cutting board.  You should not hear “CHOP CHOP CHOP” sound, but rather a “SWOOSH SWOOSH SWOOSH” sound.  Practice on half the stalk of celery.  Then, have someone video the other half.  Sometimes, you learn quite a lot from seeing yourself do something.    Upload your video onto the next slide.  </vt:lpstr>
      <vt:lpstr>Celery Practice This is where you upload your picture of your knife cut’s ‘slice, chop &amp; dice’ using the celery stalk with you in the picture.</vt:lpstr>
      <vt:lpstr>Watch this first:</vt:lpstr>
      <vt:lpstr>Time to get serious about potato cuts OK, you are ready to practice on a potato.  Setup your knife station, get a potato and peel it. Then, try out some cuts. *REMEMBER, you need to square it off* (Make a flat surface on one side by cutting a small piece off) this allows the potato to lay flat on the cutting board.   Start making PLANKS, then STICKS then DICES.  2. Make 1 Video demonstrating all of the 5 styles of cuts.   3. Use the flipgrid app and insert the QR code on the next slide.</vt:lpstr>
      <vt:lpstr>Potato Practice This is where you upload your Flipgrid video QR code demonstrating the five styles of potato cuts: ‘Slice, Dice Julienne, chop &amp; mince’.  </vt:lpstr>
      <vt:lpstr>Ninja Kitchen interactive food service game.    *Check it out.   https://www.brainpop.com/games/ninjakitchen/ </vt:lpstr>
      <vt:lpstr>Learn to set a formal dinner table</vt:lpstr>
      <vt:lpstr>Apply what you Learned: Review table etiquette </vt:lpstr>
      <vt:lpstr>Upload a screenshot of your 100% score to this slide</vt:lpstr>
      <vt:lpstr>Upload a picture of your own place setting at the table.</vt:lpstr>
      <vt:lpstr>When you’re done…For FUN. Apple Swans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Knife Skills</dc:title>
  <dc:creator>Barbara J. Scully</dc:creator>
  <cp:lastModifiedBy>Barbara J. Scully</cp:lastModifiedBy>
  <cp:revision>19</cp:revision>
  <dcterms:modified xsi:type="dcterms:W3CDTF">2020-04-04T19:03:24Z</dcterms:modified>
</cp:coreProperties>
</file>