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Source Sans Pro" panose="020B0604020202020204" charset="0"/>
      <p:regular r:id="rId9"/>
      <p:bold r:id="rId10"/>
      <p:italic r:id="rId11"/>
      <p:boldItalic r:id="rId12"/>
    </p:embeddedFont>
    <p:embeddedFont>
      <p:font typeface="Raleway"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84" y="-5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443607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4mbavO96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0150" y="264475"/>
            <a:ext cx="8183700" cy="1473600"/>
          </a:xfrm>
          <a:prstGeom prst="rect">
            <a:avLst/>
          </a:prstGeom>
        </p:spPr>
        <p:txBody>
          <a:bodyPr lIns="91425" tIns="91425" rIns="91425" bIns="91425" anchor="b" anchorCtr="0">
            <a:noAutofit/>
          </a:bodyPr>
          <a:lstStyle/>
          <a:p>
            <a:pPr lvl="0">
              <a:spcBef>
                <a:spcPts val="0"/>
              </a:spcBef>
              <a:buNone/>
            </a:pPr>
            <a:r>
              <a:rPr lang="en"/>
              <a:t>Lev Vygotsky</a:t>
            </a:r>
          </a:p>
        </p:txBody>
      </p:sp>
      <p:sp>
        <p:nvSpPr>
          <p:cNvPr id="59" name="Shape 59"/>
          <p:cNvSpPr txBox="1">
            <a:spLocks noGrp="1"/>
          </p:cNvSpPr>
          <p:nvPr>
            <p:ph type="subTitle" idx="1"/>
          </p:nvPr>
        </p:nvSpPr>
        <p:spPr>
          <a:xfrm>
            <a:off x="485875" y="1738075"/>
            <a:ext cx="8183700" cy="861000"/>
          </a:xfrm>
          <a:prstGeom prst="rect">
            <a:avLst/>
          </a:prstGeom>
        </p:spPr>
        <p:txBody>
          <a:bodyPr lIns="91425" tIns="91425" rIns="91425" bIns="91425" anchor="t" anchorCtr="0">
            <a:noAutofit/>
          </a:bodyPr>
          <a:lstStyle/>
          <a:p>
            <a:pPr lvl="0"/>
            <a:r>
              <a:rPr lang="en" dirty="0" smtClean="0"/>
              <a:t>Cognitive Development Theory</a:t>
            </a:r>
            <a:endParaRPr lang="en" dirty="0"/>
          </a:p>
        </p:txBody>
      </p:sp>
      <p:pic>
        <p:nvPicPr>
          <p:cNvPr id="60" name="Shape 60"/>
          <p:cNvPicPr preferRelativeResize="0"/>
          <p:nvPr/>
        </p:nvPicPr>
        <p:blipFill>
          <a:blip r:embed="rId3">
            <a:alphaModFix/>
          </a:blip>
          <a:stretch>
            <a:fillRect/>
          </a:stretch>
        </p:blipFill>
        <p:spPr>
          <a:xfrm>
            <a:off x="5767437" y="1331712"/>
            <a:ext cx="2143125" cy="3057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a:spcBef>
                <a:spcPts val="0"/>
              </a:spcBef>
              <a:buNone/>
            </a:pPr>
            <a:r>
              <a:rPr lang="en" dirty="0">
                <a:solidFill>
                  <a:schemeClr val="bg2"/>
                </a:solidFill>
                <a:latin typeface="Raleway" panose="020B0604020202020204" charset="0"/>
                <a:ea typeface="Source Sans Pro"/>
                <a:cs typeface="Source Sans Pro"/>
                <a:sym typeface="Source Sans Pro"/>
              </a:rPr>
              <a:t>Planes of </a:t>
            </a:r>
            <a:r>
              <a:rPr lang="en" dirty="0" smtClean="0">
                <a:solidFill>
                  <a:schemeClr val="bg2"/>
                </a:solidFill>
                <a:latin typeface="Raleway" panose="020B0604020202020204" charset="0"/>
                <a:ea typeface="Source Sans Pro"/>
                <a:cs typeface="Source Sans Pro"/>
                <a:sym typeface="Source Sans Pro"/>
              </a:rPr>
              <a:t>Learning</a:t>
            </a:r>
            <a:endParaRPr lang="en" dirty="0">
              <a:solidFill>
                <a:schemeClr val="bg2"/>
              </a:solidFill>
              <a:latin typeface="Raleway" panose="020B0604020202020204" charset="0"/>
              <a:ea typeface="Source Sans Pro"/>
              <a:cs typeface="Source Sans Pro"/>
              <a:sym typeface="Source Sans Pro"/>
            </a:endParaRP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Vygotsky’s theory shows us that many of the skills we learn in life are first taught to us by someone else, typically a parent or caregiver.  This is known as the </a:t>
            </a:r>
            <a:r>
              <a:rPr lang="en" b="1" i="1" u="sng" dirty="0"/>
              <a:t>Social Plane</a:t>
            </a:r>
            <a:r>
              <a:rPr lang="en" dirty="0"/>
              <a:t>. Examples:</a:t>
            </a:r>
          </a:p>
        </p:txBody>
      </p:sp>
      <p:pic>
        <p:nvPicPr>
          <p:cNvPr id="67" name="Shape 67"/>
          <p:cNvPicPr preferRelativeResize="0"/>
          <p:nvPr/>
        </p:nvPicPr>
        <p:blipFill>
          <a:blip r:embed="rId3">
            <a:alphaModFix/>
          </a:blip>
          <a:stretch>
            <a:fillRect/>
          </a:stretch>
        </p:blipFill>
        <p:spPr>
          <a:xfrm>
            <a:off x="985200" y="2408874"/>
            <a:ext cx="3224250" cy="2159999"/>
          </a:xfrm>
          <a:prstGeom prst="rect">
            <a:avLst/>
          </a:prstGeom>
          <a:noFill/>
          <a:ln>
            <a:noFill/>
          </a:ln>
        </p:spPr>
      </p:pic>
      <p:pic>
        <p:nvPicPr>
          <p:cNvPr id="68" name="Shape 68"/>
          <p:cNvPicPr preferRelativeResize="0"/>
          <p:nvPr/>
        </p:nvPicPr>
        <p:blipFill>
          <a:blip r:embed="rId4">
            <a:alphaModFix/>
          </a:blip>
          <a:stretch>
            <a:fillRect/>
          </a:stretch>
        </p:blipFill>
        <p:spPr>
          <a:xfrm>
            <a:off x="5405448" y="2002299"/>
            <a:ext cx="2502825" cy="27925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a:spcBef>
                <a:spcPts val="0"/>
              </a:spcBef>
              <a:buNone/>
            </a:pPr>
            <a:r>
              <a:rPr lang="en" dirty="0"/>
              <a:t>Zone of Proximal Development</a:t>
            </a: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As children interact with the adult, parent or caregiver, learning this new skill or knowledge they internalize it and make it their own.  Gradually the adult, parent or caregiver will provide less and less “scaffolding” until the child can do it by themselves.</a:t>
            </a:r>
          </a:p>
          <a:p>
            <a:pPr lvl="0">
              <a:spcBef>
                <a:spcPts val="0"/>
              </a:spcBef>
              <a:buNone/>
            </a:pPr>
            <a:r>
              <a:rPr lang="en"/>
              <a:t>This is known as the Zone of Proximal Development--usually the support/interaction is greater at the beginning and lessens as the child learns/internalizes the skill.</a:t>
            </a:r>
          </a:p>
        </p:txBody>
      </p:sp>
      <p:pic>
        <p:nvPicPr>
          <p:cNvPr id="75" name="Shape 75"/>
          <p:cNvPicPr preferRelativeResize="0"/>
          <p:nvPr/>
        </p:nvPicPr>
        <p:blipFill>
          <a:blip r:embed="rId3">
            <a:alphaModFix/>
          </a:blip>
          <a:stretch>
            <a:fillRect/>
          </a:stretch>
        </p:blipFill>
        <p:spPr>
          <a:xfrm>
            <a:off x="5402375" y="3147400"/>
            <a:ext cx="2005650" cy="1839199"/>
          </a:xfrm>
          <a:prstGeom prst="rect">
            <a:avLst/>
          </a:prstGeom>
          <a:noFill/>
          <a:ln>
            <a:noFill/>
          </a:ln>
        </p:spPr>
      </p:pic>
      <p:pic>
        <p:nvPicPr>
          <p:cNvPr id="76" name="Shape 76"/>
          <p:cNvPicPr preferRelativeResize="0"/>
          <p:nvPr/>
        </p:nvPicPr>
        <p:blipFill>
          <a:blip r:embed="rId4">
            <a:alphaModFix/>
          </a:blip>
          <a:stretch>
            <a:fillRect/>
          </a:stretch>
        </p:blipFill>
        <p:spPr>
          <a:xfrm>
            <a:off x="1858350" y="3222024"/>
            <a:ext cx="2452267" cy="1839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a:spcBef>
                <a:spcPts val="0"/>
              </a:spcBef>
              <a:buNone/>
            </a:pPr>
            <a:r>
              <a:rPr lang="en" dirty="0"/>
              <a:t>Planes of </a:t>
            </a:r>
            <a:r>
              <a:rPr lang="en" dirty="0" smtClean="0"/>
              <a:t>Learning Continued</a:t>
            </a:r>
            <a:endParaRPr lang="en" dirty="0"/>
          </a:p>
        </p:txBody>
      </p:sp>
      <p:sp>
        <p:nvSpPr>
          <p:cNvPr id="82" name="Shape 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Once the child has learned/internalized the skill or concept and made it their own they no longer need the “scaffolding”.  They can do the skill on their own.  Skills will become more refined with practice.  This is known as the </a:t>
            </a:r>
            <a:r>
              <a:rPr lang="en" b="1" i="1" u="sng" dirty="0" smtClean="0"/>
              <a:t>Individual </a:t>
            </a:r>
            <a:r>
              <a:rPr lang="en" b="1" i="1" u="sng" dirty="0"/>
              <a:t>P</a:t>
            </a:r>
            <a:r>
              <a:rPr lang="en" b="1" i="1" u="sng" dirty="0" smtClean="0"/>
              <a:t>lane</a:t>
            </a:r>
            <a:r>
              <a:rPr lang="en" dirty="0"/>
              <a:t>.  Examples:</a:t>
            </a:r>
          </a:p>
        </p:txBody>
      </p:sp>
      <p:pic>
        <p:nvPicPr>
          <p:cNvPr id="83" name="Shape 83"/>
          <p:cNvPicPr preferRelativeResize="0"/>
          <p:nvPr/>
        </p:nvPicPr>
        <p:blipFill>
          <a:blip r:embed="rId3">
            <a:alphaModFix/>
          </a:blip>
          <a:stretch>
            <a:fillRect/>
          </a:stretch>
        </p:blipFill>
        <p:spPr>
          <a:xfrm>
            <a:off x="1097975" y="2543625"/>
            <a:ext cx="2926274" cy="2194700"/>
          </a:xfrm>
          <a:prstGeom prst="rect">
            <a:avLst/>
          </a:prstGeom>
          <a:noFill/>
          <a:ln>
            <a:noFill/>
          </a:ln>
        </p:spPr>
      </p:pic>
      <p:pic>
        <p:nvPicPr>
          <p:cNvPr id="84" name="Shape 84"/>
          <p:cNvPicPr preferRelativeResize="0"/>
          <p:nvPr/>
        </p:nvPicPr>
        <p:blipFill>
          <a:blip r:embed="rId4">
            <a:alphaModFix/>
          </a:blip>
          <a:stretch>
            <a:fillRect/>
          </a:stretch>
        </p:blipFill>
        <p:spPr>
          <a:xfrm>
            <a:off x="4510675" y="2543623"/>
            <a:ext cx="3317944" cy="2194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a:spcBef>
                <a:spcPts val="0"/>
              </a:spcBef>
              <a:buNone/>
            </a:pPr>
            <a:r>
              <a:rPr lang="en"/>
              <a:t>Overview</a:t>
            </a:r>
          </a:p>
        </p:txBody>
      </p:sp>
      <p:sp>
        <p:nvSpPr>
          <p:cNvPr id="90" name="Shape 90"/>
          <p:cNvSpPr txBox="1">
            <a:spLocks noGrp="1"/>
          </p:cNvSpPr>
          <p:nvPr>
            <p:ph type="body" idx="1"/>
          </p:nvPr>
        </p:nvSpPr>
        <p:spPr>
          <a:xfrm>
            <a:off x="152400" y="1123950"/>
            <a:ext cx="8520600" cy="3416400"/>
          </a:xfrm>
          <a:prstGeom prst="rect">
            <a:avLst/>
          </a:prstGeom>
        </p:spPr>
        <p:txBody>
          <a:bodyPr lIns="91425" tIns="91425" rIns="91425" bIns="91425" anchor="t" anchorCtr="0">
            <a:noAutofit/>
          </a:bodyPr>
          <a:lstStyle/>
          <a:p>
            <a:pPr lvl="0" algn="ctr">
              <a:spcBef>
                <a:spcPts val="0"/>
              </a:spcBef>
              <a:buNone/>
            </a:pPr>
            <a:r>
              <a:rPr lang="en" u="sng" dirty="0">
                <a:solidFill>
                  <a:schemeClr val="hlink"/>
                </a:solidFill>
                <a:hlinkClick r:id="rId3"/>
              </a:rPr>
              <a:t>https://www.youtube.com/watch?v=k4mbavO96oM</a:t>
            </a:r>
          </a:p>
          <a:p>
            <a:pPr lvl="0">
              <a:spcBef>
                <a:spcPts val="0"/>
              </a:spcBef>
              <a:buNone/>
            </a:pPr>
            <a:endParaRPr dirty="0"/>
          </a:p>
        </p:txBody>
      </p:sp>
      <p:pic>
        <p:nvPicPr>
          <p:cNvPr id="91" name="Shape 91"/>
          <p:cNvPicPr preferRelativeResize="0"/>
          <p:nvPr/>
        </p:nvPicPr>
        <p:blipFill>
          <a:blip r:embed="rId4">
            <a:alphaModFix/>
          </a:blip>
          <a:stretch>
            <a:fillRect/>
          </a:stretch>
        </p:blipFill>
        <p:spPr>
          <a:xfrm>
            <a:off x="1147750" y="1847875"/>
            <a:ext cx="5987875" cy="30314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lgn="ctr">
              <a:spcBef>
                <a:spcPts val="0"/>
              </a:spcBef>
              <a:buNone/>
            </a:pPr>
            <a:r>
              <a:rPr lang="en" dirty="0"/>
              <a:t>Social Plane to Individual Plane</a:t>
            </a:r>
          </a:p>
        </p:txBody>
      </p:sp>
      <p:sp>
        <p:nvSpPr>
          <p:cNvPr id="97" name="Shape 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Brainstorm a list of skills you needed help from an adult to learn to do but know you can do them very well on your own.  </a:t>
            </a:r>
            <a:r>
              <a:rPr lang="en" dirty="0" smtClean="0"/>
              <a:t>Choose one of the skills to complete the poster or Instagram assignment.</a:t>
            </a:r>
            <a:endParaRPr lang="en" dirty="0"/>
          </a:p>
        </p:txBody>
      </p:sp>
      <p:pic>
        <p:nvPicPr>
          <p:cNvPr id="98" name="Shape 98"/>
          <p:cNvPicPr preferRelativeResize="0"/>
          <p:nvPr/>
        </p:nvPicPr>
        <p:blipFill>
          <a:blip r:embed="rId3">
            <a:alphaModFix/>
          </a:blip>
          <a:stretch>
            <a:fillRect/>
          </a:stretch>
        </p:blipFill>
        <p:spPr>
          <a:xfrm>
            <a:off x="2971800" y="2063475"/>
            <a:ext cx="4093874" cy="2776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229</Words>
  <Application>Microsoft Office PowerPoint</Application>
  <PresentationFormat>On-screen Show (16:9)</PresentationFormat>
  <Paragraphs>13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Source Sans Pro</vt:lpstr>
      <vt:lpstr>Raleway</vt:lpstr>
      <vt:lpstr>plum</vt:lpstr>
      <vt:lpstr>Lev Vygotsky</vt:lpstr>
      <vt:lpstr>Planes of Learning</vt:lpstr>
      <vt:lpstr>Zone of Proximal Development</vt:lpstr>
      <vt:lpstr>Planes of Learning Continued</vt:lpstr>
      <vt:lpstr>Overview</vt:lpstr>
      <vt:lpstr>Social Plane to Individual Plane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 Vygotsky</dc:title>
  <dc:creator>Kim Graybill</dc:creator>
  <cp:lastModifiedBy>Kim Graybill</cp:lastModifiedBy>
  <cp:revision>3</cp:revision>
  <dcterms:modified xsi:type="dcterms:W3CDTF">2016-05-06T20:38:02Z</dcterms:modified>
</cp:coreProperties>
</file>