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3" r:id="rId3"/>
    <p:sldId id="257" r:id="rId4"/>
    <p:sldId id="258" r:id="rId5"/>
    <p:sldId id="259" r:id="rId6"/>
    <p:sldId id="260" r:id="rId7"/>
    <p:sldId id="261"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FB750-F9A7-47C5-B9F7-078DFC1892FB}" type="datetimeFigureOut">
              <a:rPr lang="en-US" smtClean="0"/>
              <a:pPr/>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2FACA-9346-4E61-A351-ABF43AA23FB6}" type="slidenum">
              <a:rPr lang="en-US" smtClean="0"/>
              <a:pPr/>
              <a:t>‹#›</a:t>
            </a:fld>
            <a:endParaRPr lang="en-US"/>
          </a:p>
        </p:txBody>
      </p:sp>
    </p:spTree>
    <p:extLst>
      <p:ext uri="{BB962C8B-B14F-4D97-AF65-F5344CB8AC3E}">
        <p14:creationId xmlns:p14="http://schemas.microsoft.com/office/powerpoint/2010/main" val="266888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6543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1264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27938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4546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39225-9FF0-4E82-81B3-98E99C0FDC49}" type="datetimeFigureOut">
              <a:rPr lang="en-US" smtClean="0"/>
              <a:pPr/>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62149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39225-9FF0-4E82-81B3-98E99C0FDC49}"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503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39225-9FF0-4E82-81B3-98E99C0FDC49}" type="datetimeFigureOut">
              <a:rPr lang="en-US" smtClean="0"/>
              <a:pPr/>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426726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39225-9FF0-4E82-81B3-98E99C0FDC49}" type="datetimeFigureOut">
              <a:rPr lang="en-US" smtClean="0"/>
              <a:pPr/>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53798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39225-9FF0-4E82-81B3-98E99C0FDC49}" type="datetimeFigureOut">
              <a:rPr lang="en-US" smtClean="0"/>
              <a:pPr/>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178354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9225-9FF0-4E82-81B3-98E99C0FDC49}"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9291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9225-9FF0-4E82-81B3-98E99C0FDC49}" type="datetimeFigureOut">
              <a:rPr lang="en-US" smtClean="0"/>
              <a:pPr/>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71002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39225-9FF0-4E82-81B3-98E99C0FDC49}" type="datetimeFigureOut">
              <a:rPr lang="en-US" smtClean="0"/>
              <a:pPr/>
              <a:t>6/12/2015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4E4D-DEAA-4C47-AB90-30663D8CC339}" type="slidenum">
              <a:rPr lang="en-US" smtClean="0"/>
              <a:pPr/>
              <a:t>‹#›</a:t>
            </a:fld>
            <a:endParaRPr lang="en-US"/>
          </a:p>
        </p:txBody>
      </p:sp>
    </p:spTree>
    <p:extLst>
      <p:ext uri="{BB962C8B-B14F-4D97-AF65-F5344CB8AC3E}">
        <p14:creationId xmlns:p14="http://schemas.microsoft.com/office/powerpoint/2010/main" val="32774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76399"/>
          </a:xfrm>
        </p:spPr>
        <p:txBody>
          <a:bodyPr/>
          <a:lstStyle/>
          <a:p>
            <a:r>
              <a:rPr lang="en-US" dirty="0" smtClean="0">
                <a:latin typeface="Jokerman" pitchFamily="82" charset="0"/>
              </a:rPr>
              <a:t>AREAS OF DEVELOPMENT</a:t>
            </a:r>
            <a:endParaRPr lang="en-US" dirty="0">
              <a:latin typeface="Jokerman" pitchFamily="82" charset="0"/>
            </a:endParaRPr>
          </a:p>
        </p:txBody>
      </p:sp>
      <p:sp>
        <p:nvSpPr>
          <p:cNvPr id="3" name="Subtitle 2"/>
          <p:cNvSpPr>
            <a:spLocks noGrp="1"/>
          </p:cNvSpPr>
          <p:nvPr>
            <p:ph type="subTitle" idx="1"/>
          </p:nvPr>
        </p:nvSpPr>
        <p:spPr>
          <a:xfrm>
            <a:off x="1219200" y="2055125"/>
            <a:ext cx="6553200" cy="4269475"/>
          </a:xfrm>
          <a:solidFill>
            <a:schemeClr val="accent4">
              <a:lumMod val="40000"/>
              <a:lumOff val="60000"/>
            </a:schemeClr>
          </a:solidFill>
          <a:ln>
            <a:solidFill>
              <a:schemeClr val="tx1"/>
            </a:solidFill>
          </a:ln>
        </p:spPr>
        <p:txBody>
          <a:bodyPr>
            <a:normAutofit fontScale="92500"/>
          </a:bodyPr>
          <a:lstStyle/>
          <a:p>
            <a:pPr algn="l"/>
            <a:r>
              <a:rPr lang="en-US" dirty="0" smtClean="0">
                <a:latin typeface="Jokerman" pitchFamily="82" charset="0"/>
              </a:rPr>
              <a:t>  </a:t>
            </a:r>
            <a:r>
              <a:rPr lang="en-US" sz="4800" dirty="0" smtClean="0">
                <a:solidFill>
                  <a:schemeClr val="accent2">
                    <a:lumMod val="50000"/>
                  </a:schemeClr>
                </a:solidFill>
                <a:latin typeface="Jokerman" pitchFamily="82" charset="0"/>
              </a:rPr>
              <a:t>P</a:t>
            </a:r>
            <a:r>
              <a:rPr lang="en-US" dirty="0" smtClean="0">
                <a:latin typeface="Jokerman" pitchFamily="82" charset="0"/>
              </a:rPr>
              <a:t>						</a:t>
            </a:r>
            <a:r>
              <a:rPr lang="en-US" sz="4800" dirty="0" smtClean="0">
                <a:solidFill>
                  <a:schemeClr val="accent2">
                    <a:lumMod val="50000"/>
                  </a:schemeClr>
                </a:solidFill>
                <a:latin typeface="Jokerman" pitchFamily="82" charset="0"/>
              </a:rPr>
              <a:t>I</a:t>
            </a:r>
            <a:endParaRPr lang="en-US" dirty="0">
              <a:solidFill>
                <a:schemeClr val="accent2">
                  <a:lumMod val="50000"/>
                </a:schemeClr>
              </a:solidFill>
              <a:latin typeface="Jokerman" pitchFamily="82" charset="0"/>
            </a:endParaRPr>
          </a:p>
          <a:p>
            <a:pPr algn="l"/>
            <a:endParaRPr lang="en-US" dirty="0" smtClean="0">
              <a:latin typeface="Jokerman" pitchFamily="82" charset="0"/>
            </a:endParaRPr>
          </a:p>
          <a:p>
            <a:pPr algn="l"/>
            <a:endParaRPr lang="en-US" dirty="0">
              <a:latin typeface="Jokerman" pitchFamily="82" charset="0"/>
            </a:endParaRPr>
          </a:p>
          <a:p>
            <a:pPr algn="l"/>
            <a:endParaRPr lang="en-US" dirty="0" smtClean="0">
              <a:solidFill>
                <a:schemeClr val="accent4"/>
              </a:solidFill>
              <a:latin typeface="Jokerman" pitchFamily="82" charset="0"/>
            </a:endParaRPr>
          </a:p>
          <a:p>
            <a:pPr algn="l"/>
            <a:r>
              <a:rPr lang="en-US" sz="4800" dirty="0" smtClean="0">
                <a:solidFill>
                  <a:schemeClr val="accent2">
                    <a:lumMod val="50000"/>
                  </a:schemeClr>
                </a:solidFill>
                <a:latin typeface="Jokerman" pitchFamily="82" charset="0"/>
              </a:rPr>
              <a:t>E</a:t>
            </a:r>
            <a:r>
              <a:rPr lang="en-US" dirty="0" smtClean="0">
                <a:latin typeface="Jokerman" pitchFamily="82" charset="0"/>
              </a:rPr>
              <a:t>						</a:t>
            </a:r>
            <a:r>
              <a:rPr lang="en-US" sz="4800" dirty="0" smtClean="0">
                <a:solidFill>
                  <a:schemeClr val="accent2">
                    <a:lumMod val="50000"/>
                  </a:schemeClr>
                </a:solidFill>
                <a:latin typeface="Jokerman" pitchFamily="82" charset="0"/>
              </a:rPr>
              <a:t>S</a:t>
            </a:r>
          </a:p>
          <a:p>
            <a:pPr algn="l"/>
            <a:r>
              <a:rPr lang="en-US" sz="4800" dirty="0" smtClean="0">
                <a:solidFill>
                  <a:schemeClr val="accent2">
                    <a:lumMod val="50000"/>
                  </a:schemeClr>
                </a:solidFill>
                <a:latin typeface="Jokerman" pitchFamily="82" charset="0"/>
              </a:rPr>
              <a:t>CHILD DEVELOPMENT</a:t>
            </a:r>
          </a:p>
          <a:p>
            <a:pPr algn="l"/>
            <a:endParaRPr lang="en-US" dirty="0" smtClean="0">
              <a:latin typeface="Jokerman" pitchFamily="82"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32" b="10348"/>
          <a:stretch/>
        </p:blipFill>
        <p:spPr bwMode="auto">
          <a:xfrm>
            <a:off x="2667000" y="2292824"/>
            <a:ext cx="3276600" cy="283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905000" y="2590800"/>
            <a:ext cx="1676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05000" y="4495800"/>
            <a:ext cx="1676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76800" y="2590800"/>
            <a:ext cx="1600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4495800"/>
            <a:ext cx="175260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2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latin typeface="Jokerman" pitchFamily="82" charset="0"/>
              </a:rPr>
              <a:t>How </a:t>
            </a:r>
            <a:r>
              <a:rPr lang="en-US" smtClean="0">
                <a:solidFill>
                  <a:srgbClr val="FF0000"/>
                </a:solidFill>
                <a:latin typeface="Jokerman" pitchFamily="82" charset="0"/>
              </a:rPr>
              <a:t>is a child’s </a:t>
            </a:r>
            <a:r>
              <a:rPr lang="en-US" dirty="0" smtClean="0">
                <a:solidFill>
                  <a:srgbClr val="FF0000"/>
                </a:solidFill>
                <a:latin typeface="Jokerman" pitchFamily="82" charset="0"/>
              </a:rPr>
              <a:t>development like a jigsaw puzzle?</a:t>
            </a:r>
            <a:endParaRPr lang="en-US" dirty="0">
              <a:solidFill>
                <a:srgbClr val="FF0000"/>
              </a:solidFill>
              <a:latin typeface="Jokerman" pitchFamily="82" charset="0"/>
            </a:endParaRPr>
          </a:p>
        </p:txBody>
      </p:sp>
      <p:sp>
        <p:nvSpPr>
          <p:cNvPr id="5" name="Content Placeholder 4"/>
          <p:cNvSpPr>
            <a:spLocks noGrp="1"/>
          </p:cNvSpPr>
          <p:nvPr>
            <p:ph idx="1"/>
          </p:nvPr>
        </p:nvSpPr>
        <p:spPr/>
        <p:txBody>
          <a:bodyPr>
            <a:normAutofit fontScale="85000" lnSpcReduction="20000"/>
          </a:bodyPr>
          <a:lstStyle/>
          <a:p>
            <a:pPr algn="ctr"/>
            <a:r>
              <a:rPr lang="en-US" sz="3000" dirty="0" smtClean="0"/>
              <a:t>Each piece is important to the whole puzzle!</a:t>
            </a:r>
          </a:p>
          <a:p>
            <a:pPr marL="0" indent="0">
              <a:buNone/>
            </a:pPr>
            <a:endParaRPr lang="en-US" sz="2600" dirty="0" smtClean="0"/>
          </a:p>
          <a:p>
            <a:pPr marL="0" indent="0">
              <a:buNone/>
            </a:pPr>
            <a:endParaRPr lang="en-US" sz="2600" dirty="0"/>
          </a:p>
          <a:p>
            <a:endParaRPr lang="en-US" sz="2600" dirty="0" smtClean="0"/>
          </a:p>
          <a:p>
            <a:endParaRPr lang="en-US" sz="2600" dirty="0" smtClean="0"/>
          </a:p>
          <a:p>
            <a:endParaRPr lang="en-US" sz="2600" dirty="0"/>
          </a:p>
          <a:p>
            <a:endParaRPr lang="en-US" sz="2600" dirty="0" smtClean="0"/>
          </a:p>
          <a:p>
            <a:r>
              <a:rPr lang="en-US" sz="2600" dirty="0" smtClean="0"/>
              <a:t>Individually the pieces are difficult to identify but when put together correctly, they form a beautiful, complete picture.</a:t>
            </a:r>
          </a:p>
          <a:p>
            <a:pPr marL="0" indent="0">
              <a:buNone/>
            </a:pPr>
            <a:endParaRPr lang="en-US" sz="2600" dirty="0" smtClean="0"/>
          </a:p>
          <a:p>
            <a:r>
              <a:rPr lang="en-US" sz="2600" dirty="0" smtClean="0"/>
              <a:t>With the development of children, it’s difficult to discuss concepts concerning one of the areas of development without figuring out how it relates to the other areas of their development</a:t>
            </a:r>
          </a:p>
          <a:p>
            <a:endParaRPr lang="en-US" dirty="0"/>
          </a:p>
          <a:p>
            <a:pPr marL="0" indent="0">
              <a:buNone/>
            </a:pPr>
            <a:endParaRPr lang="en-US"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79"/>
          <a:stretch/>
        </p:blipFill>
        <p:spPr bwMode="auto">
          <a:xfrm>
            <a:off x="3024186" y="2209800"/>
            <a:ext cx="24669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8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PHYSICAL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Having to do with the body &amp; </a:t>
            </a:r>
            <a:r>
              <a:rPr lang="en-US" smtClean="0"/>
              <a:t>motor skills:</a:t>
            </a:r>
            <a:endParaRPr lang="en-US" dirty="0" smtClean="0"/>
          </a:p>
          <a:p>
            <a:r>
              <a:rPr lang="en-US" dirty="0" smtClean="0"/>
              <a:t>LARGE motor skills develop large muscles</a:t>
            </a:r>
          </a:p>
          <a:p>
            <a:endParaRPr lang="en-US" dirty="0"/>
          </a:p>
          <a:p>
            <a:endParaRPr lang="en-US" dirty="0" smtClean="0"/>
          </a:p>
          <a:p>
            <a:pPr marL="0" indent="0">
              <a:buNone/>
            </a:pPr>
            <a:endParaRPr lang="en-US" dirty="0" smtClean="0"/>
          </a:p>
          <a:p>
            <a:r>
              <a:rPr lang="en-US" dirty="0" smtClean="0"/>
              <a:t>SMALL motor skills develop eye/hand coordination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716" y="2764749"/>
            <a:ext cx="1681162"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74050"/>
            <a:ext cx="1828800" cy="15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846725"/>
            <a:ext cx="3251714" cy="162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3896" y="5029200"/>
            <a:ext cx="2908116" cy="157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5104529"/>
            <a:ext cx="13716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9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PHYSICAL CONTINUED…</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Focuses on growth such as height &amp; weight</a:t>
            </a:r>
            <a:endParaRPr lang="en-US" dirty="0"/>
          </a:p>
          <a:p>
            <a:r>
              <a:rPr lang="en-US" dirty="0" smtClean="0"/>
              <a:t>Development of the senses</a:t>
            </a:r>
          </a:p>
          <a:p>
            <a:endParaRPr lang="en-US" dirty="0"/>
          </a:p>
          <a:p>
            <a:r>
              <a:rPr lang="en-US" dirty="0" smtClean="0"/>
              <a:t>Physical development depends on opportunities to develop small/large motor skills &amp; to maintain health through proper nutrition, exercise, rest and </a:t>
            </a:r>
          </a:p>
          <a:p>
            <a:pPr>
              <a:buNone/>
            </a:pPr>
            <a:r>
              <a:rPr lang="en-US" dirty="0" smtClean="0"/>
              <a:t>    medical care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439" y="2220758"/>
            <a:ext cx="1731963"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comps.fotosearch.com/comp/UNN/UNN774/girl-child-kids_~u19894572.jpg"/>
          <p:cNvPicPr>
            <a:picLocks noChangeAspect="1" noChangeArrowheads="1"/>
          </p:cNvPicPr>
          <p:nvPr/>
        </p:nvPicPr>
        <p:blipFill>
          <a:blip r:embed="rId3" cstate="print"/>
          <a:srcRect t="17751" b="2367"/>
          <a:stretch>
            <a:fillRect/>
          </a:stretch>
        </p:blipFill>
        <p:spPr bwMode="auto">
          <a:xfrm>
            <a:off x="6172200" y="5029200"/>
            <a:ext cx="2201333" cy="1524000"/>
          </a:xfrm>
          <a:prstGeom prst="rect">
            <a:avLst/>
          </a:prstGeom>
          <a:noFill/>
        </p:spPr>
      </p:pic>
    </p:spTree>
    <p:extLst>
      <p:ext uri="{BB962C8B-B14F-4D97-AF65-F5344CB8AC3E}">
        <p14:creationId xmlns:p14="http://schemas.microsoft.com/office/powerpoint/2010/main" val="195875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INTELLECTUAL</a:t>
            </a:r>
            <a:endParaRPr lang="en-US" dirty="0">
              <a:latin typeface="Jokerman" pitchFamily="82"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This area has to do with:</a:t>
            </a:r>
          </a:p>
          <a:p>
            <a:pPr marL="0" indent="0" algn="ctr">
              <a:buNone/>
            </a:pPr>
            <a:r>
              <a:rPr lang="en-US" dirty="0" smtClean="0"/>
              <a:t>the mind &amp; brain</a:t>
            </a:r>
          </a:p>
          <a:p>
            <a:pPr marL="0" indent="0" algn="ctr">
              <a:buNone/>
            </a:pPr>
            <a:r>
              <a:rPr lang="en-US" dirty="0"/>
              <a:t>	</a:t>
            </a:r>
            <a:r>
              <a:rPr lang="en-US" dirty="0" smtClean="0"/>
              <a:t>	learning &amp; problem-solving</a:t>
            </a:r>
          </a:p>
          <a:p>
            <a:pPr marL="0" indent="0" algn="ctr">
              <a:buNone/>
            </a:pPr>
            <a:r>
              <a:rPr lang="en-US" dirty="0" smtClean="0"/>
              <a:t>school concepts</a:t>
            </a:r>
          </a:p>
          <a:p>
            <a:pPr marL="0" indent="0" algn="ctr">
              <a:buNone/>
            </a:pPr>
            <a:r>
              <a:rPr lang="en-US" dirty="0"/>
              <a:t>	</a:t>
            </a:r>
            <a:r>
              <a:rPr lang="en-US" dirty="0" smtClean="0"/>
              <a:t>creative thinking skills</a:t>
            </a:r>
          </a:p>
          <a:p>
            <a:pPr marL="0" indent="0" algn="ctr">
              <a:buNone/>
            </a:pPr>
            <a:r>
              <a:rPr lang="en-US" dirty="0"/>
              <a:t> </a:t>
            </a:r>
            <a:r>
              <a:rPr lang="en-US" dirty="0" smtClean="0"/>
              <a:t>    language &amp; literacy</a:t>
            </a:r>
          </a:p>
          <a:p>
            <a:pPr marL="0" indent="0" algn="ctr">
              <a:buNone/>
            </a:pPr>
            <a:r>
              <a:rPr lang="en-US" dirty="0"/>
              <a:t> </a:t>
            </a:r>
            <a:r>
              <a:rPr lang="en-US" dirty="0" smtClean="0"/>
              <a:t>    moral development</a:t>
            </a:r>
          </a:p>
          <a:p>
            <a:pPr algn="ct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59"/>
          <a:stretch/>
        </p:blipFill>
        <p:spPr bwMode="auto">
          <a:xfrm>
            <a:off x="353917" y="4495800"/>
            <a:ext cx="2286000" cy="1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1990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8066" y="4800600"/>
            <a:ext cx="1498440" cy="145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066" y="1447800"/>
            <a:ext cx="1381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67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EMOTIONAL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Identifying and expressing feelings:</a:t>
            </a:r>
          </a:p>
          <a:p>
            <a:endParaRPr lang="en-US" dirty="0"/>
          </a:p>
          <a:p>
            <a:endParaRPr lang="en-US" dirty="0" smtClean="0"/>
          </a:p>
          <a:p>
            <a:endParaRPr lang="en-US" dirty="0"/>
          </a:p>
          <a:p>
            <a:r>
              <a:rPr lang="en-US" dirty="0" smtClean="0"/>
              <a:t>Understanding others feelings</a:t>
            </a:r>
          </a:p>
          <a:p>
            <a:endParaRPr lang="en-US" dirty="0" smtClean="0"/>
          </a:p>
          <a:p>
            <a:r>
              <a:rPr lang="en-US" dirty="0" smtClean="0"/>
              <a:t>Developing a positive self-concept</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179" b="32448"/>
          <a:stretch/>
        </p:blipFill>
        <p:spPr bwMode="auto">
          <a:xfrm>
            <a:off x="1524000" y="2438399"/>
            <a:ext cx="3810000" cy="129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90800"/>
            <a:ext cx="1628344" cy="17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825" y="4473906"/>
            <a:ext cx="1814899"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97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SOCIAL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Getting along with &amp; interacting with others that includes:</a:t>
            </a:r>
          </a:p>
          <a:p>
            <a:pPr lvl="1"/>
            <a:r>
              <a:rPr lang="en-US" dirty="0" smtClean="0"/>
              <a:t>Sharing &amp; taking turns</a:t>
            </a:r>
          </a:p>
          <a:p>
            <a:pPr lvl="1"/>
            <a:r>
              <a:rPr lang="en-US" dirty="0" smtClean="0"/>
              <a:t>Cooperating &amp; playing together</a:t>
            </a:r>
          </a:p>
          <a:p>
            <a:pPr lvl="1"/>
            <a:r>
              <a:rPr lang="en-US" dirty="0" smtClean="0"/>
              <a:t>Appreciating diversity</a:t>
            </a:r>
          </a:p>
          <a:p>
            <a:pPr lvl="1"/>
            <a:r>
              <a:rPr lang="en-US" dirty="0" smtClean="0"/>
              <a:t>Following rules &amp; appropriate behaviors </a:t>
            </a:r>
            <a:r>
              <a:rPr lang="en-US" sz="2400" dirty="0" smtClean="0"/>
              <a:t>(manners)</a:t>
            </a:r>
            <a:endParaRPr lang="en-US" dirty="0" smtClean="0"/>
          </a:p>
          <a:p>
            <a:pPr marL="457200" lvl="1"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710" y="2286000"/>
            <a:ext cx="174042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162498"/>
            <a:ext cx="3050275" cy="113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62498"/>
            <a:ext cx="30480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41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Jokerman" pitchFamily="82" charset="0"/>
              </a:rPr>
              <a:t>CASE STUDY</a:t>
            </a:r>
            <a:endParaRPr lang="en-US" sz="4000" dirty="0">
              <a:latin typeface="Jokerman" pitchFamily="82" charset="0"/>
            </a:endParaRPr>
          </a:p>
        </p:txBody>
      </p:sp>
      <p:sp>
        <p:nvSpPr>
          <p:cNvPr id="3" name="Content Placeholder 2"/>
          <p:cNvSpPr>
            <a:spLocks noGrp="1"/>
          </p:cNvSpPr>
          <p:nvPr>
            <p:ph idx="1"/>
          </p:nvPr>
        </p:nvSpPr>
        <p:spPr/>
        <p:txBody>
          <a:bodyPr>
            <a:normAutofit lnSpcReduction="10000"/>
          </a:bodyPr>
          <a:lstStyle/>
          <a:p>
            <a:pPr marL="0" indent="0">
              <a:buNone/>
            </a:pPr>
            <a:r>
              <a:rPr lang="en-US" sz="2400" dirty="0" smtClean="0"/>
              <a:t>Four year old Libby woke up from her nap hungry.  Her mother had promised that they would make muffins, a favorite snack.  So mom read the recipe and helped Libby measure the ingredients and put them in the correct order.  Mom even let her stir at appropriate times.  She also lined the muffin tin with paper liners and helped pour the batter into them.  When the muffins finished baking and came out of the oven, Libby squealed with delight saying “I did it…..I made muffins!”  She was so proud of herself.  Together, mom and Libby, enjoyed muffins with a cold glass of milk, which Libby poured by herself.</a:t>
            </a:r>
          </a:p>
          <a:p>
            <a:pPr marL="0" indent="0">
              <a:buNone/>
            </a:pPr>
            <a:endParaRPr lang="en-US" sz="2400" dirty="0"/>
          </a:p>
          <a:p>
            <a:pPr marL="0" indent="0">
              <a:buNone/>
            </a:pPr>
            <a:r>
              <a:rPr lang="en-US" sz="2400" dirty="0" smtClean="0"/>
              <a:t>Identify the physical, intellectual, emotional, and social areas of development taking place in this scenario….</a:t>
            </a: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1963"/>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0590"/>
            <a:ext cx="132873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57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KEY</a:t>
            </a:r>
            <a:endParaRPr lang="en-US" dirty="0">
              <a:latin typeface="Jokerman" pitchFamily="82" charset="0"/>
            </a:endParaRPr>
          </a:p>
        </p:txBody>
      </p:sp>
      <p:sp>
        <p:nvSpPr>
          <p:cNvPr id="3" name="Content Placeholder 2"/>
          <p:cNvSpPr>
            <a:spLocks noGrp="1"/>
          </p:cNvSpPr>
          <p:nvPr>
            <p:ph idx="1"/>
          </p:nvPr>
        </p:nvSpPr>
        <p:spPr/>
        <p:txBody>
          <a:bodyPr>
            <a:normAutofit fontScale="92500" lnSpcReduction="10000"/>
          </a:bodyPr>
          <a:lstStyle/>
          <a:p>
            <a:r>
              <a:rPr lang="en-US" u="sng" dirty="0" smtClean="0"/>
              <a:t>Physical</a:t>
            </a:r>
            <a:r>
              <a:rPr lang="en-US" dirty="0" smtClean="0"/>
              <a:t>:  small motor skills with stirring &amp; pouring &amp; lining muffin tins</a:t>
            </a:r>
          </a:p>
          <a:p>
            <a:pPr>
              <a:buNone/>
            </a:pPr>
            <a:endParaRPr lang="en-US" dirty="0" smtClean="0"/>
          </a:p>
          <a:p>
            <a:r>
              <a:rPr lang="en-US" u="sng" dirty="0" smtClean="0"/>
              <a:t>Intellectual</a:t>
            </a:r>
            <a:r>
              <a:rPr lang="en-US" dirty="0" smtClean="0"/>
              <a:t>:  following directions, sequencing, &amp; measuring</a:t>
            </a:r>
          </a:p>
          <a:p>
            <a:endParaRPr lang="en-US" dirty="0" smtClean="0"/>
          </a:p>
          <a:p>
            <a:r>
              <a:rPr lang="en-US" u="sng" dirty="0" smtClean="0"/>
              <a:t>Emotional:</a:t>
            </a:r>
            <a:r>
              <a:rPr lang="en-US" dirty="0" smtClean="0"/>
              <a:t>  joy, pride, increased self-esteem</a:t>
            </a:r>
          </a:p>
          <a:p>
            <a:endParaRPr lang="en-US" dirty="0" smtClean="0"/>
          </a:p>
          <a:p>
            <a:r>
              <a:rPr lang="en-US" u="sng" dirty="0" smtClean="0"/>
              <a:t>Social:</a:t>
            </a:r>
            <a:r>
              <a:rPr lang="en-US" dirty="0" smtClean="0"/>
              <a:t>  mom &amp; child spending time together</a:t>
            </a:r>
            <a:endParaRPr lang="en-US" u="sng"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377</Words>
  <Application>Microsoft Office PowerPoint</Application>
  <PresentationFormat>On-screen Show (4:3)</PresentationFormat>
  <Paragraphs>65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AREAS OF DEVELOPMENT</vt:lpstr>
      <vt:lpstr>How is a child’s development like a jigsaw puzzle?</vt:lpstr>
      <vt:lpstr>PHYSICAL</vt:lpstr>
      <vt:lpstr>PHYSICAL CONTINUED…</vt:lpstr>
      <vt:lpstr>INTELLECTUAL</vt:lpstr>
      <vt:lpstr>EMOTIONAL</vt:lpstr>
      <vt:lpstr>SOCIAL</vt:lpstr>
      <vt:lpstr>CASE STUDY</vt:lpstr>
      <vt:lpstr>KEY</vt:lpstr>
    </vt:vector>
  </TitlesOfParts>
  <Company>jcsd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AREAS OF DEVELOPMENT</dc:title>
  <dc:creator>Kimberley Graybill</dc:creator>
  <cp:lastModifiedBy>Owner</cp:lastModifiedBy>
  <cp:revision>18</cp:revision>
  <dcterms:created xsi:type="dcterms:W3CDTF">2010-10-07T19:32:35Z</dcterms:created>
  <dcterms:modified xsi:type="dcterms:W3CDTF">2015-06-12T18:47:23Z</dcterms:modified>
</cp:coreProperties>
</file>